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351" r:id="rId3"/>
    <p:sldId id="305" r:id="rId4"/>
    <p:sldId id="299" r:id="rId5"/>
    <p:sldId id="257" r:id="rId6"/>
    <p:sldId id="373" r:id="rId7"/>
    <p:sldId id="307" r:id="rId8"/>
    <p:sldId id="361" r:id="rId9"/>
    <p:sldId id="362" r:id="rId10"/>
    <p:sldId id="363" r:id="rId11"/>
    <p:sldId id="364" r:id="rId12"/>
    <p:sldId id="337" r:id="rId13"/>
    <p:sldId id="360" r:id="rId14"/>
    <p:sldId id="331" r:id="rId15"/>
    <p:sldId id="359" r:id="rId16"/>
    <p:sldId id="345" r:id="rId17"/>
    <p:sldId id="349" r:id="rId18"/>
    <p:sldId id="352" r:id="rId19"/>
    <p:sldId id="356" r:id="rId20"/>
    <p:sldId id="357" r:id="rId21"/>
    <p:sldId id="358" r:id="rId22"/>
    <p:sldId id="367" r:id="rId23"/>
    <p:sldId id="368" r:id="rId24"/>
    <p:sldId id="371" r:id="rId25"/>
    <p:sldId id="372" r:id="rId26"/>
    <p:sldId id="261" r:id="rId27"/>
    <p:sldId id="267" r:id="rId28"/>
    <p:sldId id="273" r:id="rId29"/>
    <p:sldId id="308" r:id="rId30"/>
    <p:sldId id="309" r:id="rId31"/>
    <p:sldId id="310" r:id="rId32"/>
    <p:sldId id="311" r:id="rId33"/>
  </p:sldIdLst>
  <p:sldSz cx="10287000" cy="6858000" type="35mm"/>
  <p:notesSz cx="6858000" cy="9144000"/>
  <p:embeddedFontLst>
    <p:embeddedFont>
      <p:font typeface="Cambria Math" panose="02040503050406030204" pitchFamily="18" charset="0"/>
      <p:regular r:id="rId35"/>
    </p:embeddedFont>
    <p:embeddedFont>
      <p:font typeface="Verdana" panose="020B060403050404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NikoshBAN" panose="02000000000000000000" pitchFamily="2" charset="0"/>
      <p:regular r:id="rId44"/>
    </p:embeddedFont>
    <p:embeddedFont>
      <p:font typeface="Garamond" panose="02020404030301010803" pitchFamily="18" charset="0"/>
      <p:regular r:id="rId45"/>
      <p:bold r:id="rId46"/>
      <p:italic r:id="rId47"/>
    </p:embeddedFont>
    <p:embeddedFont>
      <p:font typeface="Book Antiqua" panose="02040602050305030304" pitchFamily="18"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E69976"/>
    <a:srgbClr val="D0B09E"/>
    <a:srgbClr val="FF00FF"/>
    <a:srgbClr val="B815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65" autoAdjust="0"/>
    <p:restoredTop sz="94554" autoAdjust="0"/>
  </p:normalViewPr>
  <p:slideViewPr>
    <p:cSldViewPr>
      <p:cViewPr varScale="1">
        <p:scale>
          <a:sx n="68" d="100"/>
          <a:sy n="68" d="100"/>
        </p:scale>
        <p:origin x="2304" y="72"/>
      </p:cViewPr>
      <p:guideLst>
        <p:guide orient="horz" pos="2160"/>
        <p:guide pos="32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349B8C-88D8-41C7-9EAC-20C32E6F6165}" type="datetimeFigureOut">
              <a:rPr lang="en-US" smtClean="0"/>
              <a:pPr/>
              <a:t>12/3/2024</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DEE755-4106-4609-BDC1-79FD26A7F822}" type="slidenum">
              <a:rPr lang="en-US" smtClean="0"/>
              <a:pPr/>
              <a:t>‹#›</a:t>
            </a:fld>
            <a:endParaRPr lang="en-US"/>
          </a:p>
        </p:txBody>
      </p:sp>
    </p:spTree>
    <p:extLst>
      <p:ext uri="{BB962C8B-B14F-4D97-AF65-F5344CB8AC3E}">
        <p14:creationId xmlns:p14="http://schemas.microsoft.com/office/powerpoint/2010/main" val="653838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DEE755-4106-4609-BDC1-79FD26A7F822}"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36"/>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9"/>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49"/>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50"/>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655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999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7125"/>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788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771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780"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780"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245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237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235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77"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27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77"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88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660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465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863"/>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863"/>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492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11"/>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9"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9"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6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4350" y="635636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12/3/2024</a:t>
            </a:fld>
            <a:endParaRPr lang="en-US"/>
          </a:p>
        </p:txBody>
      </p:sp>
      <p:sp>
        <p:nvSpPr>
          <p:cNvPr id="5" name="Footer Placeholder 4"/>
          <p:cNvSpPr>
            <a:spLocks noGrp="1"/>
          </p:cNvSpPr>
          <p:nvPr>
            <p:ph type="ftr" sz="quarter" idx="3"/>
          </p:nvPr>
        </p:nvSpPr>
        <p:spPr>
          <a:xfrm>
            <a:off x="3514725" y="635636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372350" y="635636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4350" y="6356575"/>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3"/>
          </p:nvPr>
        </p:nvSpPr>
        <p:spPr>
          <a:xfrm>
            <a:off x="3514725" y="6356575"/>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372350" y="6356575"/>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066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inbow.jpg"/>
          <p:cNvPicPr>
            <a:picLocks noChangeAspect="1"/>
          </p:cNvPicPr>
          <p:nvPr/>
        </p:nvPicPr>
        <p:blipFill>
          <a:blip r:embed="rId2"/>
          <a:stretch>
            <a:fillRect/>
          </a:stretch>
        </p:blipFill>
        <p:spPr>
          <a:xfrm>
            <a:off x="0" y="0"/>
            <a:ext cx="10287000" cy="6858000"/>
          </a:xfrm>
          <a:prstGeom prst="rect">
            <a:avLst/>
          </a:prstGeom>
        </p:spPr>
      </p:pic>
      <p:sp>
        <p:nvSpPr>
          <p:cNvPr id="5" name="Rounded Rectangular Callout 4"/>
          <p:cNvSpPr/>
          <p:nvPr/>
        </p:nvSpPr>
        <p:spPr>
          <a:xfrm>
            <a:off x="4591051" y="4105148"/>
            <a:ext cx="4400551" cy="1244199"/>
          </a:xfrm>
          <a:prstGeom prst="wedgeRoundRectCallout">
            <a:avLst>
              <a:gd name="adj1" fmla="val -61177"/>
              <a:gd name="adj2" fmla="val -186856"/>
              <a:gd name="adj3" fmla="val 16667"/>
            </a:avLst>
          </a:prstGeom>
          <a:noFill/>
          <a:ln w="101600" cap="sq" cmpd="dbl" algn="ctr">
            <a:solidFill>
              <a:srgbClr val="0000FF"/>
            </a:solidFill>
            <a:prstDash val="solid"/>
            <a:miter lim="800000"/>
          </a:ln>
          <a:effectLst>
            <a:outerShdw blurRad="40000" dist="23000" dir="5400000" rotWithShape="0">
              <a:srgbClr val="000000">
                <a:alpha val="35000"/>
              </a:srgbClr>
            </a:outerShdw>
          </a:effectLst>
        </p:spPr>
        <p:txBody>
          <a:bodyPr rtlCol="0" anchor="ctr"/>
          <a:lstStyle/>
          <a:p>
            <a:pPr algn="ctr" defTabSz="914124">
              <a:defRPr/>
            </a:pPr>
            <a:endParaRPr lang="en-US" sz="3000" b="1" kern="0" dirty="0">
              <a:solidFill>
                <a:prstClr val="black"/>
              </a:solidFill>
              <a:latin typeface="Book Antiqua" pitchFamily="18" charset="0"/>
            </a:endParaRPr>
          </a:p>
        </p:txBody>
      </p:sp>
      <p:sp>
        <p:nvSpPr>
          <p:cNvPr id="7" name="TextBox 6"/>
          <p:cNvSpPr txBox="1"/>
          <p:nvPr/>
        </p:nvSpPr>
        <p:spPr>
          <a:xfrm>
            <a:off x="4626695" y="4176496"/>
            <a:ext cx="3810000" cy="1092232"/>
          </a:xfrm>
          <a:prstGeom prst="rect">
            <a:avLst/>
          </a:prstGeom>
          <a:noFill/>
        </p:spPr>
        <p:txBody>
          <a:bodyPr wrap="square" rtlCol="0">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914124"/>
            <a:r>
              <a:rPr lang="bn-IN" sz="1400" b="1" dirty="0">
                <a:ln w="11430"/>
                <a:blipFill dpi="0" rotWithShape="1">
                  <a:blip r:embed="rId3">
                    <a:extLst>
                      <a:ext uri="{28A0092B-C50C-407E-A947-70E740481C1C}">
                        <a14:useLocalDpi xmlns:a14="http://schemas.microsoft.com/office/drawing/2010/main" val="0"/>
                      </a:ext>
                    </a:extLst>
                  </a:blip>
                  <a:srcRect/>
                  <a:stretch>
                    <a:fillRect/>
                  </a:stretch>
                </a:blipFill>
                <a:effectLst>
                  <a:outerShdw blurRad="50800" dist="39000" dir="5460000" algn="tl">
                    <a:srgbClr val="000000">
                      <a:alpha val="38000"/>
                    </a:srgbClr>
                  </a:outerShdw>
                </a:effectLst>
                <a:latin typeface="NikoshBAN" pitchFamily="2" charset="0"/>
                <a:cs typeface="NikoshBAN" pitchFamily="2" charset="0"/>
              </a:rPr>
              <a:t>স্বাগতম</a:t>
            </a:r>
            <a:endParaRPr lang="en-US" sz="1400" b="1" dirty="0">
              <a:ln w="11430"/>
              <a:blipFill dpi="0" rotWithShape="1">
                <a:blip r:embed="rId3">
                  <a:extLst>
                    <a:ext uri="{28A0092B-C50C-407E-A947-70E740481C1C}">
                      <a14:useLocalDpi xmlns:a14="http://schemas.microsoft.com/office/drawing/2010/main" val="0"/>
                    </a:ext>
                  </a:extLst>
                </a:blip>
                <a:srcRect/>
                <a:stretch>
                  <a:fillRect/>
                </a:stretch>
              </a:blipFill>
              <a:effectLst>
                <a:outerShdw blurRad="50800" dist="39000" dir="5460000" algn="tl">
                  <a:srgbClr val="000000">
                    <a:alpha val="38000"/>
                  </a:srgbClr>
                </a:outerShdw>
              </a:effectLst>
              <a:latin typeface="NikoshBAN" pitchFamily="2" charset="0"/>
              <a:cs typeface="NikoshBAN" pitchFamily="2" charset="0"/>
            </a:endParaRPr>
          </a:p>
        </p:txBody>
      </p:sp>
      <p:sp>
        <p:nvSpPr>
          <p:cNvPr id="9" name="TextBox 8"/>
          <p:cNvSpPr txBox="1"/>
          <p:nvPr/>
        </p:nvSpPr>
        <p:spPr>
          <a:xfrm>
            <a:off x="2658794" y="267286"/>
            <a:ext cx="4969503" cy="1198093"/>
          </a:xfrm>
          <a:prstGeom prst="rect">
            <a:avLst/>
          </a:prstGeom>
          <a:noFill/>
        </p:spPr>
        <p:txBody>
          <a:bodyPr wrap="square" rtlCol="0">
            <a:spAutoFit/>
          </a:bodyPr>
          <a:lstStyle/>
          <a:p>
            <a:r>
              <a:rPr lang="bn-IN" sz="72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NikoshBAN" pitchFamily="2" charset="0"/>
                <a:cs typeface="NikoshBAN" pitchFamily="2" charset="0"/>
              </a:rPr>
              <a:t>সবাইকে </a:t>
            </a:r>
            <a:r>
              <a:rPr lang="bn-IN" sz="7200" b="1" dirty="0" smtClean="0">
                <a:ln w="18000">
                  <a:solidFill>
                    <a:srgbClr val="FF0000"/>
                  </a:solidFill>
                  <a:prstDash val="solid"/>
                  <a:miter lim="800000"/>
                </a:ln>
                <a:solidFill>
                  <a:srgbClr val="FFFF00"/>
                </a:solidFill>
                <a:effectLst>
                  <a:outerShdw blurRad="25500" dist="23000" dir="7020000" algn="tl">
                    <a:srgbClr val="000000">
                      <a:alpha val="50000"/>
                    </a:srgbClr>
                  </a:outerShdw>
                </a:effectLst>
                <a:latin typeface="NikoshBAN" pitchFamily="2" charset="0"/>
                <a:cs typeface="NikoshBAN" pitchFamily="2" charset="0"/>
              </a:rPr>
              <a:t>শুভেচ্ছা   </a:t>
            </a:r>
            <a:r>
              <a:rPr lang="en-US" sz="7200" b="1" dirty="0" smtClean="0">
                <a:ln w="18000">
                  <a:solidFill>
                    <a:srgbClr val="FF0000"/>
                  </a:solidFill>
                  <a:prstDash val="solid"/>
                  <a:miter lim="800000"/>
                </a:ln>
                <a:solidFill>
                  <a:srgbClr val="FFFF00"/>
                </a:solidFill>
                <a:effectLst>
                  <a:outerShdw blurRad="25500" dist="23000" dir="7020000" algn="tl">
                    <a:srgbClr val="000000">
                      <a:alpha val="50000"/>
                    </a:srgbClr>
                  </a:outerShdw>
                </a:effectLst>
                <a:latin typeface="NikoshBAN" pitchFamily="2" charset="0"/>
                <a:cs typeface="NikoshBAN" pitchFamily="2" charset="0"/>
              </a:rPr>
              <a:t> </a:t>
            </a:r>
            <a:endParaRPr lang="en-US" sz="72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NikoshBAN" pitchFamily="2" charset="0"/>
              <a:cs typeface="NikoshBAN" pitchFamily="2"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81100" y="892109"/>
            <a:ext cx="3810000" cy="3605256"/>
          </a:xfrm>
          <a:prstGeom prst="rect">
            <a:avLst/>
          </a:prstGeom>
        </p:spPr>
      </p:pic>
      <p:sp>
        <p:nvSpPr>
          <p:cNvPr id="11" name="TextBox 10"/>
          <p:cNvSpPr txBox="1"/>
          <p:nvPr/>
        </p:nvSpPr>
        <p:spPr>
          <a:xfrm>
            <a:off x="-10283484" y="5894364"/>
            <a:ext cx="10283483"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এবং কথা 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29918306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2" presetClass="emph" presetSubtype="0" repeatCount="indefinite" fill="hold" grpId="1" nodeType="afterEffect">
                                  <p:stCondLst>
                                    <p:cond delay="0"/>
                                  </p:stCondLst>
                                  <p:childTnLst>
                                    <p:animClr clrSpc="hsl" dir="cw">
                                      <p:cBhvr override="childStyle">
                                        <p:cTn id="10" dur="500" fill="hold"/>
                                        <p:tgtEl>
                                          <p:spTgt spid="9"/>
                                        </p:tgtEl>
                                        <p:attrNameLst>
                                          <p:attrName>style.color</p:attrName>
                                        </p:attrNameLst>
                                      </p:cBhvr>
                                      <p:by>
                                        <p:hsl h="-7200000" s="0" l="0"/>
                                      </p:by>
                                    </p:animClr>
                                    <p:animClr clrSpc="hsl" dir="cw">
                                      <p:cBhvr>
                                        <p:cTn id="11" dur="500" fill="hold"/>
                                        <p:tgtEl>
                                          <p:spTgt spid="9"/>
                                        </p:tgtEl>
                                        <p:attrNameLst>
                                          <p:attrName>fillcolor</p:attrName>
                                        </p:attrNameLst>
                                      </p:cBhvr>
                                      <p:by>
                                        <p:hsl h="-7200000" s="0" l="0"/>
                                      </p:by>
                                    </p:animClr>
                                    <p:animClr clrSpc="hsl" dir="cw">
                                      <p:cBhvr>
                                        <p:cTn id="12" dur="500" fill="hold"/>
                                        <p:tgtEl>
                                          <p:spTgt spid="9"/>
                                        </p:tgtEl>
                                        <p:attrNameLst>
                                          <p:attrName>stroke.color</p:attrName>
                                        </p:attrNameLst>
                                      </p:cBhvr>
                                      <p:by>
                                        <p:hsl h="-7200000" s="0" l="0"/>
                                      </p:by>
                                    </p:animClr>
                                    <p:set>
                                      <p:cBhvr>
                                        <p:cTn id="13" dur="500" fill="hold"/>
                                        <p:tgtEl>
                                          <p:spTgt spid="9"/>
                                        </p:tgtEl>
                                        <p:attrNameLst>
                                          <p:attrName>fill.type</p:attrName>
                                        </p:attrNameLst>
                                      </p:cBhvr>
                                      <p:to>
                                        <p:strVal val="solid"/>
                                      </p:to>
                                    </p:set>
                                  </p:childTnLst>
                                </p:cTn>
                              </p:par>
                            </p:childTnLst>
                          </p:cTn>
                        </p:par>
                        <p:par>
                          <p:cTn id="14" fill="hold">
                            <p:stCondLst>
                              <p:cond delay="2500"/>
                            </p:stCondLst>
                            <p:childTnLst>
                              <p:par>
                                <p:cTn id="15" presetID="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0" fill="hold"/>
                                        <p:tgtEl>
                                          <p:spTgt spid="10"/>
                                        </p:tgtEl>
                                        <p:attrNameLst>
                                          <p:attrName>ppt_x</p:attrName>
                                        </p:attrNameLst>
                                      </p:cBhvr>
                                      <p:tavLst>
                                        <p:tav tm="0">
                                          <p:val>
                                            <p:strVal val="0-#ppt_w/2"/>
                                          </p:val>
                                        </p:tav>
                                        <p:tav tm="100000">
                                          <p:val>
                                            <p:strVal val="#ppt_x"/>
                                          </p:val>
                                        </p:tav>
                                      </p:tavLst>
                                    </p:anim>
                                    <p:anim calcmode="lin" valueType="num">
                                      <p:cBhvr additive="base">
                                        <p:cTn id="18" dur="50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7500"/>
                            </p:stCondLst>
                            <p:childTnLst>
                              <p:par>
                                <p:cTn id="20" presetID="2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2000"/>
                                        <p:tgtEl>
                                          <p:spTgt spid="5"/>
                                        </p:tgtEl>
                                      </p:cBhvr>
                                    </p:animEffect>
                                  </p:childTnLst>
                                </p:cTn>
                              </p:par>
                            </p:childTnLst>
                          </p:cTn>
                        </p:par>
                        <p:par>
                          <p:cTn id="23" fill="hold">
                            <p:stCondLst>
                              <p:cond delay="9500"/>
                            </p:stCondLst>
                            <p:childTnLst>
                              <p:par>
                                <p:cTn id="24" presetID="2" presetClass="entr" presetSubtype="12" fill="hold" grpId="0" nodeType="afterEffect">
                                  <p:stCondLst>
                                    <p:cond delay="500"/>
                                  </p:stCondLst>
                                  <p:iterate type="lt">
                                    <p:tmPct val="30000"/>
                                  </p:iterate>
                                  <p:childTnLst>
                                    <p:set>
                                      <p:cBhvr>
                                        <p:cTn id="25" dur="1" fill="hold">
                                          <p:stCondLst>
                                            <p:cond delay="0"/>
                                          </p:stCondLst>
                                        </p:cTn>
                                        <p:tgtEl>
                                          <p:spTgt spid="7"/>
                                        </p:tgtEl>
                                        <p:attrNameLst>
                                          <p:attrName>style.visibility</p:attrName>
                                        </p:attrNameLst>
                                      </p:cBhvr>
                                      <p:to>
                                        <p:strVal val="visible"/>
                                      </p:to>
                                    </p:set>
                                    <p:anim calcmode="lin" valueType="num">
                                      <p:cBhvr additive="base">
                                        <p:cTn id="26" dur="2000" fill="hold"/>
                                        <p:tgtEl>
                                          <p:spTgt spid="7"/>
                                        </p:tgtEl>
                                        <p:attrNameLst>
                                          <p:attrName>ppt_x</p:attrName>
                                        </p:attrNameLst>
                                      </p:cBhvr>
                                      <p:tavLst>
                                        <p:tav tm="0">
                                          <p:val>
                                            <p:strVal val="0-#ppt_w/2"/>
                                          </p:val>
                                        </p:tav>
                                        <p:tav tm="100000">
                                          <p:val>
                                            <p:strVal val="#ppt_x"/>
                                          </p:val>
                                        </p:tav>
                                      </p:tavLst>
                                    </p:anim>
                                    <p:anim calcmode="lin" valueType="num">
                                      <p:cBhvr additive="base">
                                        <p:cTn id="27" dur="20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15600"/>
                            </p:stCondLst>
                            <p:childTnLst>
                              <p:par>
                                <p:cTn id="29" presetID="2" presetClass="entr" presetSubtype="2" repeatCount="indefinite"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0" fill="hold"/>
                                        <p:tgtEl>
                                          <p:spTgt spid="11"/>
                                        </p:tgtEl>
                                        <p:attrNameLst>
                                          <p:attrName>ppt_x</p:attrName>
                                        </p:attrNameLst>
                                      </p:cBhvr>
                                      <p:tavLst>
                                        <p:tav tm="0">
                                          <p:val>
                                            <p:strVal val="1+#ppt_w/2"/>
                                          </p:val>
                                        </p:tav>
                                        <p:tav tm="100000">
                                          <p:val>
                                            <p:strVal val="#ppt_x"/>
                                          </p:val>
                                        </p:tav>
                                      </p:tavLst>
                                    </p:anim>
                                    <p:anim calcmode="lin" valueType="num">
                                      <p:cBhvr additive="base">
                                        <p:cTn id="32" dur="5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9" grpId="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PHEROMETER SINGLE DISC - Sterling Mfg.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2" y="800100"/>
            <a:ext cx="4495800" cy="40767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362702" y="1297728"/>
            <a:ext cx="3129372" cy="755440"/>
            <a:chOff x="10035692" y="1236552"/>
            <a:chExt cx="5269885" cy="661978"/>
          </a:xfrm>
        </p:grpSpPr>
        <p:sp>
          <p:nvSpPr>
            <p:cNvPr id="4" name="Rectangle 3"/>
            <p:cNvSpPr/>
            <p:nvPr/>
          </p:nvSpPr>
          <p:spPr>
            <a:xfrm>
              <a:off x="11571777" y="1236552"/>
              <a:ext cx="3733800" cy="6619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n-IN" sz="2400" dirty="0" smtClean="0">
                  <a:solidFill>
                    <a:schemeClr val="tx1"/>
                  </a:solidFill>
                  <a:latin typeface="NikoshBAN" pitchFamily="2" charset="0"/>
                  <a:cs typeface="NikoshBAN" pitchFamily="2" charset="0"/>
                </a:rPr>
                <a:t>বৃত্তাকার স্কেলের ভাগ সংখ্যা=</a:t>
              </a:r>
              <a:r>
                <a:rPr lang="bn-IN" sz="2400" dirty="0" smtClean="0">
                  <a:solidFill>
                    <a:schemeClr val="tx1"/>
                  </a:solidFill>
                  <a:latin typeface="Times New Roman" pitchFamily="18" charset="0"/>
                  <a:cs typeface="NikoshBAN" pitchFamily="2" charset="0"/>
                </a:rPr>
                <a:t> </a:t>
              </a:r>
              <a:r>
                <a:rPr lang="en-US" sz="2400" dirty="0" smtClean="0">
                  <a:solidFill>
                    <a:schemeClr val="tx1"/>
                  </a:solidFill>
                  <a:latin typeface="Times New Roman" pitchFamily="18" charset="0"/>
                  <a:cs typeface="NikoshBAN" pitchFamily="2" charset="0"/>
                </a:rPr>
                <a:t>100</a:t>
              </a:r>
              <a:endParaRPr lang="en-US" sz="2400" dirty="0">
                <a:solidFill>
                  <a:schemeClr val="tx1"/>
                </a:solidFill>
                <a:latin typeface="NikoshBAN" pitchFamily="2" charset="0"/>
                <a:cs typeface="NikoshBAN" pitchFamily="2" charset="0"/>
              </a:endParaRPr>
            </a:p>
          </p:txBody>
        </p:sp>
        <p:cxnSp>
          <p:nvCxnSpPr>
            <p:cNvPr id="5" name="Straight Arrow Connector 4"/>
            <p:cNvCxnSpPr/>
            <p:nvPr/>
          </p:nvCxnSpPr>
          <p:spPr>
            <a:xfrm flipH="1">
              <a:off x="10035692" y="1368057"/>
              <a:ext cx="1536086" cy="6677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pSp>
        <p:nvGrpSpPr>
          <p:cNvPr id="6" name="Group 5"/>
          <p:cNvGrpSpPr/>
          <p:nvPr/>
        </p:nvGrpSpPr>
        <p:grpSpPr>
          <a:xfrm>
            <a:off x="342900" y="1981199"/>
            <a:ext cx="3200401" cy="1434525"/>
            <a:chOff x="-2386292" y="2742814"/>
            <a:chExt cx="3200401" cy="1286127"/>
          </a:xfrm>
          <a:solidFill>
            <a:schemeClr val="bg1"/>
          </a:solidFill>
        </p:grpSpPr>
        <p:sp>
          <p:nvSpPr>
            <p:cNvPr id="7" name="Rectangle 6"/>
            <p:cNvSpPr/>
            <p:nvPr/>
          </p:nvSpPr>
          <p:spPr>
            <a:xfrm>
              <a:off x="-2386292" y="3421968"/>
              <a:ext cx="2943276" cy="60697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err="1" smtClean="0">
                  <a:solidFill>
                    <a:schemeClr val="tx1"/>
                  </a:solidFill>
                  <a:latin typeface="NikoshBAN" pitchFamily="2" charset="0"/>
                  <a:cs typeface="NikoshBAN" pitchFamily="2" charset="0"/>
                </a:rPr>
                <a:t>বৃত্তাকার</a:t>
              </a:r>
              <a:r>
                <a:rPr lang="bn-IN" sz="2400" dirty="0" smtClean="0">
                  <a:solidFill>
                    <a:schemeClr val="tx1"/>
                  </a:solidFill>
                  <a:latin typeface="NikoshBAN" pitchFamily="2" charset="0"/>
                  <a:cs typeface="NikoshBAN" pitchFamily="2" charset="0"/>
                </a:rPr>
                <a:t> স্কেল</a:t>
              </a:r>
              <a:r>
                <a:rPr lang="en-US" sz="2400" dirty="0" smtClean="0">
                  <a:solidFill>
                    <a:schemeClr val="tx1"/>
                  </a:solidFill>
                  <a:latin typeface="NikoshBAN" pitchFamily="2" charset="0"/>
                  <a:cs typeface="NikoshBAN" pitchFamily="2" charset="0"/>
                </a:rPr>
                <a:t> </a:t>
              </a:r>
              <a:r>
                <a:rPr lang="en-US" sz="2400" dirty="0">
                  <a:solidFill>
                    <a:schemeClr val="tx1"/>
                  </a:solidFill>
                  <a:latin typeface="Times New Roman" pitchFamily="18" charset="0"/>
                  <a:cs typeface="Times New Roman" pitchFamily="18" charset="0"/>
                </a:rPr>
                <a:t>1</a:t>
              </a:r>
              <a:r>
                <a:rPr lang="bn-IN" sz="2400" dirty="0" smtClean="0">
                  <a:solidFill>
                    <a:schemeClr val="tx1"/>
                  </a:solidFill>
                  <a:latin typeface="NikoshBAN" pitchFamily="2" charset="0"/>
                  <a:cs typeface="NikoshBAN" pitchFamily="2" charset="0"/>
                </a:rPr>
                <a:t>বার ঘুর্ণনে রৈখিক স্কেল পাঠ= </a:t>
              </a:r>
              <a:r>
                <a:rPr lang="en-US" sz="2400" dirty="0">
                  <a:solidFill>
                    <a:schemeClr val="tx1"/>
                  </a:solidFill>
                  <a:latin typeface="Times New Roman" pitchFamily="18" charset="0"/>
                  <a:cs typeface="NikoshBAN" pitchFamily="2" charset="0"/>
                </a:rPr>
                <a:t>1</a:t>
              </a:r>
              <a:r>
                <a:rPr lang="en-US" sz="2400" dirty="0" smtClean="0">
                  <a:solidFill>
                    <a:schemeClr val="tx1"/>
                  </a:solidFill>
                  <a:latin typeface="NikoshBAN" pitchFamily="2" charset="0"/>
                  <a:cs typeface="NikoshBAN" pitchFamily="2" charset="0"/>
                </a:rPr>
                <a:t>mm</a:t>
              </a:r>
              <a:endParaRPr lang="en-US" sz="2400" dirty="0">
                <a:solidFill>
                  <a:schemeClr val="tx1"/>
                </a:solidFill>
                <a:latin typeface="NikoshBAN" pitchFamily="2" charset="0"/>
                <a:cs typeface="NikoshBAN" pitchFamily="2" charset="0"/>
              </a:endParaRPr>
            </a:p>
          </p:txBody>
        </p:sp>
        <p:cxnSp>
          <p:nvCxnSpPr>
            <p:cNvPr id="8" name="Straight Arrow Connector 7"/>
            <p:cNvCxnSpPr/>
            <p:nvPr/>
          </p:nvCxnSpPr>
          <p:spPr>
            <a:xfrm flipV="1">
              <a:off x="-633690" y="2742814"/>
              <a:ext cx="1447799" cy="67915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9" name="Rectangle 8"/>
              <p:cNvSpPr/>
              <p:nvPr/>
            </p:nvSpPr>
            <p:spPr>
              <a:xfrm>
                <a:off x="1562100" y="4746725"/>
                <a:ext cx="7238998" cy="8382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bn-IN" sz="3200" dirty="0" smtClean="0">
                    <a:solidFill>
                      <a:schemeClr val="tx1"/>
                    </a:solidFill>
                    <a:latin typeface="NikoshBAN" pitchFamily="2" charset="0"/>
                    <a:cs typeface="NikoshBAN" pitchFamily="2" charset="0"/>
                  </a:rPr>
                  <a:t>পিচ=</a:t>
                </a:r>
                <a14:m>
                  <m:oMath xmlns:m="http://schemas.openxmlformats.org/officeDocument/2006/math">
                    <m:f>
                      <m:fPr>
                        <m:ctrlPr>
                          <a:rPr lang="bn-IN" sz="3200" i="1" smtClean="0">
                            <a:solidFill>
                              <a:schemeClr val="tx1"/>
                            </a:solidFill>
                            <a:latin typeface="Cambria Math" panose="02040503050406030204" pitchFamily="18" charset="0"/>
                            <a:cs typeface="NikoshBAN" pitchFamily="2" charset="0"/>
                          </a:rPr>
                        </m:ctrlPr>
                      </m:fPr>
                      <m:num>
                        <m:r>
                          <a:rPr lang="bn-IN" sz="3200" b="0" i="1" smtClean="0">
                            <a:solidFill>
                              <a:schemeClr val="tx1"/>
                            </a:solidFill>
                            <a:latin typeface="Cambria Math"/>
                            <a:cs typeface="NikoshBAN" pitchFamily="2" charset="0"/>
                          </a:rPr>
                          <m:t>রৈখিক</m:t>
                        </m:r>
                        <m:r>
                          <a:rPr lang="bn-IN" sz="3200" b="0" i="1" smtClean="0">
                            <a:solidFill>
                              <a:schemeClr val="tx1"/>
                            </a:solidFill>
                            <a:latin typeface="Cambria Math"/>
                            <a:cs typeface="NikoshBAN" pitchFamily="2" charset="0"/>
                          </a:rPr>
                          <m:t> </m:t>
                        </m:r>
                        <m:r>
                          <a:rPr lang="bn-IN" sz="3200" b="0" i="1" smtClean="0">
                            <a:solidFill>
                              <a:schemeClr val="tx1"/>
                            </a:solidFill>
                            <a:latin typeface="Cambria Math"/>
                            <a:cs typeface="NikoshBAN" pitchFamily="2" charset="0"/>
                          </a:rPr>
                          <m:t>স্কেল</m:t>
                        </m:r>
                        <m:r>
                          <a:rPr lang="bn-IN" sz="3200" b="0" i="1" smtClean="0">
                            <a:solidFill>
                              <a:schemeClr val="tx1"/>
                            </a:solidFill>
                            <a:latin typeface="Cambria Math"/>
                            <a:cs typeface="NikoshBAN" pitchFamily="2" charset="0"/>
                          </a:rPr>
                          <m:t> </m:t>
                        </m:r>
                        <m:r>
                          <a:rPr lang="bn-IN" sz="3200" b="0" i="1" smtClean="0">
                            <a:solidFill>
                              <a:schemeClr val="tx1"/>
                            </a:solidFill>
                            <a:latin typeface="Cambria Math"/>
                            <a:cs typeface="NikoshBAN" pitchFamily="2" charset="0"/>
                          </a:rPr>
                          <m:t>পাঠ</m:t>
                        </m:r>
                      </m:num>
                      <m:den>
                        <m:r>
                          <a:rPr lang="bn-IN" sz="3200" b="0" i="1" smtClean="0">
                            <a:solidFill>
                              <a:schemeClr val="tx1"/>
                            </a:solidFill>
                            <a:latin typeface="Cambria Math"/>
                            <a:cs typeface="NikoshBAN" pitchFamily="2" charset="0"/>
                          </a:rPr>
                          <m:t>বৃত্তাকার</m:t>
                        </m:r>
                        <m:r>
                          <a:rPr lang="bn-IN" sz="3200" b="0" i="1" smtClean="0">
                            <a:solidFill>
                              <a:schemeClr val="tx1"/>
                            </a:solidFill>
                            <a:latin typeface="Cambria Math"/>
                            <a:cs typeface="NikoshBAN" pitchFamily="2" charset="0"/>
                          </a:rPr>
                          <m:t> </m:t>
                        </m:r>
                        <m:r>
                          <a:rPr lang="bn-IN" sz="3200" b="0" i="1" smtClean="0">
                            <a:solidFill>
                              <a:schemeClr val="tx1"/>
                            </a:solidFill>
                            <a:latin typeface="Cambria Math"/>
                            <a:cs typeface="NikoshBAN" pitchFamily="2" charset="0"/>
                          </a:rPr>
                          <m:t>স্কেলের</m:t>
                        </m:r>
                        <m:r>
                          <a:rPr lang="bn-IN" sz="3200" b="0" i="1" smtClean="0">
                            <a:solidFill>
                              <a:schemeClr val="tx1"/>
                            </a:solidFill>
                            <a:latin typeface="Cambria Math"/>
                            <a:cs typeface="NikoshBAN" pitchFamily="2" charset="0"/>
                          </a:rPr>
                          <m:t> </m:t>
                        </m:r>
                        <m:r>
                          <a:rPr lang="bn-IN" sz="3200" b="0" i="1" smtClean="0">
                            <a:solidFill>
                              <a:schemeClr val="tx1"/>
                            </a:solidFill>
                            <a:latin typeface="Cambria Math"/>
                            <a:cs typeface="NikoshBAN" pitchFamily="2" charset="0"/>
                          </a:rPr>
                          <m:t>ঘুর্ণন</m:t>
                        </m:r>
                        <m:r>
                          <a:rPr lang="bn-IN" sz="3200" b="0" i="1" smtClean="0">
                            <a:solidFill>
                              <a:schemeClr val="tx1"/>
                            </a:solidFill>
                            <a:latin typeface="Cambria Math"/>
                            <a:cs typeface="NikoshBAN" pitchFamily="2" charset="0"/>
                          </a:rPr>
                          <m:t> </m:t>
                        </m:r>
                        <m:r>
                          <a:rPr lang="bn-IN" sz="3200" b="0" i="1" smtClean="0">
                            <a:solidFill>
                              <a:schemeClr val="tx1"/>
                            </a:solidFill>
                            <a:latin typeface="Cambria Math"/>
                            <a:cs typeface="NikoshBAN" pitchFamily="2" charset="0"/>
                          </a:rPr>
                          <m:t>সংখ্যা</m:t>
                        </m:r>
                      </m:den>
                    </m:f>
                  </m:oMath>
                </a14:m>
                <a:r>
                  <a:rPr lang="bn-IN" sz="3200" dirty="0" smtClean="0">
                    <a:solidFill>
                      <a:schemeClr val="tx1"/>
                    </a:solidFill>
                    <a:latin typeface="NikoshBAN" pitchFamily="2" charset="0"/>
                    <a:cs typeface="NikoshBAN" pitchFamily="2" charset="0"/>
                  </a:rPr>
                  <a:t>=</a:t>
                </a:r>
                <a14:m>
                  <m:oMath xmlns:m="http://schemas.openxmlformats.org/officeDocument/2006/math">
                    <m:f>
                      <m:fPr>
                        <m:ctrlPr>
                          <a:rPr lang="bn-IN" sz="3200" i="1" dirty="0" smtClean="0">
                            <a:solidFill>
                              <a:schemeClr val="tx1"/>
                            </a:solidFill>
                            <a:latin typeface="Cambria Math" panose="02040503050406030204" pitchFamily="18" charset="0"/>
                            <a:cs typeface="NikoshBAN" pitchFamily="2" charset="0"/>
                          </a:rPr>
                        </m:ctrlPr>
                      </m:fPr>
                      <m:num>
                        <m:r>
                          <a:rPr lang="en-US" sz="3200" b="0" i="1" dirty="0" smtClean="0">
                            <a:solidFill>
                              <a:schemeClr val="tx1"/>
                            </a:solidFill>
                            <a:latin typeface="Cambria Math" panose="02040503050406030204" pitchFamily="18" charset="0"/>
                            <a:cs typeface="NikoshBAN" pitchFamily="2" charset="0"/>
                          </a:rPr>
                          <m:t>1</m:t>
                        </m:r>
                        <m:r>
                          <a:rPr lang="en-US" sz="3200" b="0" i="1" dirty="0" smtClean="0">
                            <a:solidFill>
                              <a:schemeClr val="tx1"/>
                            </a:solidFill>
                            <a:latin typeface="Cambria Math"/>
                            <a:cs typeface="NikoshBAN" pitchFamily="2" charset="0"/>
                          </a:rPr>
                          <m:t>𝑚𝑚</m:t>
                        </m:r>
                      </m:num>
                      <m:den>
                        <m:r>
                          <a:rPr lang="en-US" sz="3200" b="0" i="1" dirty="0" smtClean="0">
                            <a:solidFill>
                              <a:schemeClr val="tx1"/>
                            </a:solidFill>
                            <a:latin typeface="Cambria Math" panose="02040503050406030204" pitchFamily="18" charset="0"/>
                            <a:cs typeface="NikoshBAN" pitchFamily="2" charset="0"/>
                          </a:rPr>
                          <m:t>1</m:t>
                        </m:r>
                      </m:den>
                    </m:f>
                  </m:oMath>
                </a14:m>
                <a:r>
                  <a:rPr lang="en-US" sz="3200" dirty="0" smtClean="0">
                    <a:solidFill>
                      <a:schemeClr val="tx1"/>
                    </a:solidFill>
                    <a:latin typeface="NikoshBAN" pitchFamily="2" charset="0"/>
                    <a:cs typeface="NikoshBAN" pitchFamily="2" charset="0"/>
                  </a:rPr>
                  <a:t>=</a:t>
                </a:r>
                <a:r>
                  <a:rPr lang="en-US" sz="3200" dirty="0" smtClean="0">
                    <a:solidFill>
                      <a:schemeClr val="tx1"/>
                    </a:solidFill>
                    <a:latin typeface="Times New Roman" pitchFamily="18" charset="0"/>
                    <a:cs typeface="Times New Roman" pitchFamily="18" charset="0"/>
                  </a:rPr>
                  <a:t>1mm</a:t>
                </a:r>
                <a:endParaRPr lang="en-US" sz="3200" dirty="0">
                  <a:solidFill>
                    <a:schemeClr val="tx1"/>
                  </a:solidFill>
                  <a:latin typeface="NikoshBAN" pitchFamily="2" charset="0"/>
                  <a:cs typeface="NikoshBAN" pitchFamily="2"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562100" y="4746725"/>
                <a:ext cx="7238998" cy="838200"/>
              </a:xfrm>
              <a:prstGeom prst="rect">
                <a:avLst/>
              </a:prstGeom>
              <a:blipFill>
                <a:blip r:embed="rId3"/>
                <a:stretch>
                  <a:fillRect b="-1240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47649" y="5690182"/>
                <a:ext cx="9867899" cy="8382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i="1" smtClean="0">
                          <a:solidFill>
                            <a:schemeClr val="tx1"/>
                          </a:solidFill>
                          <a:latin typeface="Cambria Math"/>
                          <a:ea typeface="Cambria Math"/>
                          <a:cs typeface="NikoshBAN" pitchFamily="2" charset="0"/>
                        </a:rPr>
                        <m:t>∴</m:t>
                      </m:r>
                      <m:r>
                        <a:rPr lang="en-US" sz="2800" b="0" i="1" smtClean="0">
                          <a:solidFill>
                            <a:schemeClr val="tx1"/>
                          </a:solidFill>
                          <a:latin typeface="Cambria Math"/>
                          <a:ea typeface="Cambria Math"/>
                          <a:cs typeface="NikoshBAN" pitchFamily="2" charset="0"/>
                        </a:rPr>
                        <m:t>  </m:t>
                      </m:r>
                      <m:r>
                        <a:rPr lang="bn-IN" sz="2800" b="0" i="1" smtClean="0">
                          <a:solidFill>
                            <a:schemeClr val="tx1"/>
                          </a:solidFill>
                          <a:latin typeface="Cambria Math"/>
                          <a:ea typeface="Cambria Math"/>
                          <a:cs typeface="NikoshBAN" pitchFamily="2" charset="0"/>
                        </a:rPr>
                        <m:t>লঘিষ্ঠ</m:t>
                      </m:r>
                      <m:r>
                        <a:rPr lang="bn-IN" sz="2800" b="0" i="1" smtClean="0">
                          <a:solidFill>
                            <a:schemeClr val="tx1"/>
                          </a:solidFill>
                          <a:latin typeface="Cambria Math"/>
                          <a:ea typeface="Cambria Math"/>
                          <a:cs typeface="NikoshBAN" pitchFamily="2" charset="0"/>
                        </a:rPr>
                        <m:t> </m:t>
                      </m:r>
                      <m:r>
                        <a:rPr lang="bn-IN" sz="2800" b="0" i="1" smtClean="0">
                          <a:solidFill>
                            <a:schemeClr val="tx1"/>
                          </a:solidFill>
                          <a:latin typeface="Cambria Math"/>
                          <a:ea typeface="Cambria Math"/>
                          <a:cs typeface="NikoshBAN" pitchFamily="2" charset="0"/>
                        </a:rPr>
                        <m:t>গণন</m:t>
                      </m:r>
                      <m:r>
                        <a:rPr lang="en-US" sz="2800" b="0" i="1" smtClean="0">
                          <a:solidFill>
                            <a:schemeClr val="tx1"/>
                          </a:solidFill>
                          <a:latin typeface="Cambria Math"/>
                          <a:ea typeface="Cambria Math"/>
                          <a:cs typeface="NikoshBAN" pitchFamily="2" charset="0"/>
                        </a:rPr>
                        <m:t>, </m:t>
                      </m:r>
                      <m:r>
                        <a:rPr lang="en-US" sz="2800" b="0" i="1" smtClean="0">
                          <a:solidFill>
                            <a:schemeClr val="tx1"/>
                          </a:solidFill>
                          <a:latin typeface="Cambria Math"/>
                          <a:ea typeface="Cambria Math"/>
                          <a:cs typeface="NikoshBAN" pitchFamily="2" charset="0"/>
                        </a:rPr>
                        <m:t>𝐿𝐶</m:t>
                      </m:r>
                      <m:r>
                        <a:rPr lang="bn-IN" sz="2800" b="0" i="1" smtClean="0">
                          <a:solidFill>
                            <a:schemeClr val="tx1"/>
                          </a:solidFill>
                          <a:latin typeface="Cambria Math"/>
                          <a:ea typeface="Cambria Math"/>
                          <a:cs typeface="NikoshBAN" pitchFamily="2" charset="0"/>
                        </a:rPr>
                        <m:t>= </m:t>
                      </m:r>
                      <m:f>
                        <m:fPr>
                          <m:ctrlPr>
                            <a:rPr lang="bn-IN" sz="2800" b="0" i="1" smtClean="0">
                              <a:solidFill>
                                <a:schemeClr val="tx1"/>
                              </a:solidFill>
                              <a:latin typeface="Cambria Math" panose="02040503050406030204" pitchFamily="18" charset="0"/>
                              <a:ea typeface="Cambria Math"/>
                              <a:cs typeface="NikoshBAN" pitchFamily="2" charset="0"/>
                            </a:rPr>
                          </m:ctrlPr>
                        </m:fPr>
                        <m:num>
                          <m:r>
                            <a:rPr lang="bn-IN" sz="2800" b="0" i="1" smtClean="0">
                              <a:solidFill>
                                <a:schemeClr val="tx1"/>
                              </a:solidFill>
                              <a:latin typeface="Cambria Math"/>
                              <a:ea typeface="Cambria Math"/>
                              <a:cs typeface="NikoshBAN" pitchFamily="2" charset="0"/>
                            </a:rPr>
                            <m:t>পিচ</m:t>
                          </m:r>
                        </m:num>
                        <m:den>
                          <m:r>
                            <m:rPr>
                              <m:nor/>
                            </m:rPr>
                            <a:rPr lang="bn-IN" sz="2800" dirty="0">
                              <a:solidFill>
                                <a:schemeClr val="tx1"/>
                              </a:solidFill>
                              <a:latin typeface="NikoshBAN" pitchFamily="2" charset="0"/>
                              <a:cs typeface="NikoshBAN" pitchFamily="2" charset="0"/>
                            </a:rPr>
                            <m:t>বৃত্তাকার স্কেলের ভাগ সংখ্যা</m:t>
                          </m:r>
                        </m:den>
                      </m:f>
                      <m:r>
                        <a:rPr lang="bn-IN" sz="2800" b="0" i="0" smtClean="0">
                          <a:solidFill>
                            <a:schemeClr val="tx1"/>
                          </a:solidFill>
                          <a:latin typeface="Cambria Math"/>
                          <a:ea typeface="Cambria Math"/>
                          <a:cs typeface="NikoshBAN" pitchFamily="2" charset="0"/>
                        </a:rPr>
                        <m:t>= </m:t>
                      </m:r>
                      <m:f>
                        <m:fPr>
                          <m:ctrlPr>
                            <a:rPr lang="bn-IN" sz="2800" b="0" i="1" smtClean="0">
                              <a:solidFill>
                                <a:schemeClr val="tx1"/>
                              </a:solidFill>
                              <a:latin typeface="Cambria Math" panose="02040503050406030204" pitchFamily="18" charset="0"/>
                              <a:ea typeface="Cambria Math"/>
                              <a:cs typeface="NikoshBAN" pitchFamily="2" charset="0"/>
                            </a:rPr>
                          </m:ctrlPr>
                        </m:fPr>
                        <m:num>
                          <m:r>
                            <a:rPr lang="en-US" sz="2800" b="0" i="1" smtClean="0">
                              <a:solidFill>
                                <a:schemeClr val="tx1"/>
                              </a:solidFill>
                              <a:latin typeface="Cambria Math"/>
                              <a:ea typeface="Cambria Math"/>
                              <a:cs typeface="NikoshBAN" pitchFamily="2" charset="0"/>
                            </a:rPr>
                            <m:t>1</m:t>
                          </m:r>
                          <m:r>
                            <a:rPr lang="en-US" sz="2800" b="0" i="1" smtClean="0">
                              <a:solidFill>
                                <a:schemeClr val="tx1"/>
                              </a:solidFill>
                              <a:latin typeface="Cambria Math"/>
                              <a:ea typeface="Cambria Math"/>
                              <a:cs typeface="NikoshBAN" pitchFamily="2" charset="0"/>
                            </a:rPr>
                            <m:t>𝑚𝑚</m:t>
                          </m:r>
                        </m:num>
                        <m:den>
                          <m:r>
                            <a:rPr lang="en-US" sz="2800" b="0" i="1" smtClean="0">
                              <a:solidFill>
                                <a:schemeClr val="tx1"/>
                              </a:solidFill>
                              <a:latin typeface="Cambria Math"/>
                              <a:ea typeface="Cambria Math"/>
                              <a:cs typeface="NikoshBAN" pitchFamily="2" charset="0"/>
                            </a:rPr>
                            <m:t>100</m:t>
                          </m:r>
                        </m:den>
                      </m:f>
                      <m:r>
                        <a:rPr lang="en-US" sz="2800" b="0" i="0" smtClean="0">
                          <a:solidFill>
                            <a:schemeClr val="tx1"/>
                          </a:solidFill>
                          <a:latin typeface="Cambria Math"/>
                          <a:ea typeface="Cambria Math"/>
                          <a:cs typeface="NikoshBAN" pitchFamily="2" charset="0"/>
                        </a:rPr>
                        <m:t> =</m:t>
                      </m:r>
                      <m:r>
                        <a:rPr lang="en-US" sz="2800" b="0" i="0" smtClean="0">
                          <a:solidFill>
                            <a:schemeClr val="tx1"/>
                          </a:solidFill>
                          <a:latin typeface="Cambria Math"/>
                          <a:ea typeface="Cambria Math"/>
                          <a:cs typeface="NikoshBAN" pitchFamily="2" charset="0"/>
                        </a:rPr>
                        <m:t>0</m:t>
                      </m:r>
                      <m:r>
                        <a:rPr lang="en-US" sz="2800" b="0" i="0" smtClean="0">
                          <a:solidFill>
                            <a:schemeClr val="tx1"/>
                          </a:solidFill>
                          <a:latin typeface="Cambria Math"/>
                          <a:ea typeface="Cambria Math"/>
                          <a:cs typeface="NikoshBAN" pitchFamily="2" charset="0"/>
                        </a:rPr>
                        <m:t>.</m:t>
                      </m:r>
                      <m:r>
                        <a:rPr lang="en-US" sz="2800" b="0" i="0" smtClean="0">
                          <a:solidFill>
                            <a:schemeClr val="tx1"/>
                          </a:solidFill>
                          <a:latin typeface="Cambria Math"/>
                          <a:ea typeface="Cambria Math"/>
                          <a:cs typeface="NikoshBAN" pitchFamily="2" charset="0"/>
                        </a:rPr>
                        <m:t>01</m:t>
                      </m:r>
                      <m:r>
                        <a:rPr lang="en-US" sz="2800" b="0" i="0" smtClean="0">
                          <a:solidFill>
                            <a:schemeClr val="tx1"/>
                          </a:solidFill>
                          <a:latin typeface="Cambria Math"/>
                          <a:ea typeface="Cambria Math"/>
                          <a:cs typeface="NikoshBAN" pitchFamily="2" charset="0"/>
                        </a:rPr>
                        <m:t> </m:t>
                      </m:r>
                      <m:r>
                        <m:rPr>
                          <m:sty m:val="p"/>
                        </m:rPr>
                        <a:rPr lang="en-US" sz="2800" b="0" i="0" smtClean="0">
                          <a:solidFill>
                            <a:schemeClr val="tx1"/>
                          </a:solidFill>
                          <a:latin typeface="Cambria Math"/>
                          <a:ea typeface="Cambria Math"/>
                          <a:cs typeface="NikoshBAN" pitchFamily="2" charset="0"/>
                        </a:rPr>
                        <m:t>mm</m:t>
                      </m:r>
                    </m:oMath>
                  </m:oMathPara>
                </a14:m>
                <a:endParaRPr lang="en-US" sz="2800" dirty="0">
                  <a:solidFill>
                    <a:schemeClr val="tx1"/>
                  </a:solidFill>
                  <a:latin typeface="NikoshBAN" pitchFamily="2" charset="0"/>
                  <a:cs typeface="NikoshBAN" pitchFamily="2"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47649" y="5690182"/>
                <a:ext cx="9867899" cy="838200"/>
              </a:xfrm>
              <a:prstGeom prst="rect">
                <a:avLst/>
              </a:prstGeom>
              <a:blipFill>
                <a:blip r:embed="rId4"/>
                <a:stretch>
                  <a:fillRect b="-4348"/>
                </a:stretch>
              </a:blipFill>
              <a:ln>
                <a:noFill/>
              </a:ln>
            </p:spPr>
            <p:txBody>
              <a:bodyPr/>
              <a:lstStyle/>
              <a:p>
                <a:r>
                  <a:rPr lang="en-US">
                    <a:noFill/>
                  </a:rPr>
                  <a:t> </a:t>
                </a:r>
              </a:p>
            </p:txBody>
          </p:sp>
        </mc:Fallback>
      </mc:AlternateContent>
      <p:sp>
        <p:nvSpPr>
          <p:cNvPr id="11" name="Rectangle 10"/>
          <p:cNvSpPr/>
          <p:nvPr/>
        </p:nvSpPr>
        <p:spPr>
          <a:xfrm>
            <a:off x="3543301" y="165593"/>
            <a:ext cx="2971801" cy="753039"/>
          </a:xfrm>
          <a:prstGeom prst="rect">
            <a:avLst/>
          </a:prstGeom>
          <a:solidFill>
            <a:srgbClr val="00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লঘিষ্ঠ গণন নির্ণয়</a:t>
            </a:r>
            <a:endParaRPr lang="en-US" sz="4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12" name="TextBox 11"/>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29497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21" presetClass="emph" presetSubtype="0" repeatCount="indefinite" fill="hold" grpId="1" nodeType="afterEffect">
                                  <p:stCondLst>
                                    <p:cond delay="0"/>
                                  </p:stCondLst>
                                  <p:childTnLst>
                                    <p:animClr clrSpc="hsl" dir="cw">
                                      <p:cBhvr override="childStyle">
                                        <p:cTn id="10" dur="500" fill="hold"/>
                                        <p:tgtEl>
                                          <p:spTgt spid="11"/>
                                        </p:tgtEl>
                                        <p:attrNameLst>
                                          <p:attrName>style.color</p:attrName>
                                        </p:attrNameLst>
                                      </p:cBhvr>
                                      <p:by>
                                        <p:hsl h="7200000" s="0" l="0"/>
                                      </p:by>
                                    </p:animClr>
                                    <p:animClr clrSpc="hsl" dir="cw">
                                      <p:cBhvr>
                                        <p:cTn id="11" dur="500" fill="hold"/>
                                        <p:tgtEl>
                                          <p:spTgt spid="11"/>
                                        </p:tgtEl>
                                        <p:attrNameLst>
                                          <p:attrName>fillcolor</p:attrName>
                                        </p:attrNameLst>
                                      </p:cBhvr>
                                      <p:by>
                                        <p:hsl h="7200000" s="0" l="0"/>
                                      </p:by>
                                    </p:animClr>
                                    <p:animClr clrSpc="hsl" dir="cw">
                                      <p:cBhvr>
                                        <p:cTn id="12" dur="500" fill="hold"/>
                                        <p:tgtEl>
                                          <p:spTgt spid="11"/>
                                        </p:tgtEl>
                                        <p:attrNameLst>
                                          <p:attrName>stroke.color</p:attrName>
                                        </p:attrNameLst>
                                      </p:cBhvr>
                                      <p:by>
                                        <p:hsl h="7200000" s="0" l="0"/>
                                      </p:by>
                                    </p:animClr>
                                    <p:set>
                                      <p:cBhvr>
                                        <p:cTn id="13" dur="500" fill="hold"/>
                                        <p:tgtEl>
                                          <p:spTgt spid="11"/>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2" repeatCount="indefinite"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0" fill="hold"/>
                                        <p:tgtEl>
                                          <p:spTgt spid="12"/>
                                        </p:tgtEl>
                                        <p:attrNameLst>
                                          <p:attrName>ppt_x</p:attrName>
                                        </p:attrNameLst>
                                      </p:cBhvr>
                                      <p:tavLst>
                                        <p:tav tm="0">
                                          <p:val>
                                            <p:strVal val="1+#ppt_w/2"/>
                                          </p:val>
                                        </p:tav>
                                        <p:tav tm="100000">
                                          <p:val>
                                            <p:strVal val="#ppt_x"/>
                                          </p:val>
                                        </p:tav>
                                      </p:tavLst>
                                    </p:anim>
                                    <p:anim calcmode="lin" valueType="num">
                                      <p:cBhvr additive="base">
                                        <p:cTn id="47" dur="5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1" grpId="1"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2421" y="416169"/>
            <a:ext cx="4914900" cy="769441"/>
          </a:xfrm>
          <a:prstGeom prst="rect">
            <a:avLst/>
          </a:prstGeom>
          <a:solidFill>
            <a:srgbClr val="00FF00"/>
          </a:solidFill>
        </p:spPr>
        <p:txBody>
          <a:bodyPr wrap="square" rtlCol="0">
            <a:spAutoFit/>
          </a:bodyPr>
          <a:lstStyle/>
          <a:p>
            <a:r>
              <a:rPr lang="en-US" sz="44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মূল</a:t>
            </a:r>
            <a:r>
              <a:rPr lang="en-US" sz="4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44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তত্ত্ব</a:t>
            </a:r>
            <a:r>
              <a:rPr lang="bn-IN" sz="4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4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en-US" sz="44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বক্রতার</a:t>
            </a:r>
            <a:r>
              <a:rPr lang="en-US" sz="4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44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ব্যাসার্ধ</a:t>
            </a:r>
            <a:r>
              <a:rPr lang="en-US" sz="4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  </a:t>
            </a:r>
            <a:endParaRPr lang="en-US" sz="4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3" name="TextBox 2"/>
          <p:cNvSpPr txBox="1"/>
          <p:nvPr/>
        </p:nvSpPr>
        <p:spPr>
          <a:xfrm>
            <a:off x="647700" y="1371600"/>
            <a:ext cx="9144000" cy="1200329"/>
          </a:xfrm>
          <a:prstGeom prst="rect">
            <a:avLst/>
          </a:prstGeom>
          <a:noFill/>
        </p:spPr>
        <p:txBody>
          <a:bodyPr wrap="square" rtlCol="0">
            <a:spAutoFit/>
          </a:bodyPr>
          <a:lstStyle/>
          <a:p>
            <a:r>
              <a:rPr lang="bn-IN"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কোনো গোলীয় তল যে গোলকের অংশ, সেই গোলকের ব্যাসার্ধকে ঐ গোলীয় তলের বক্রতার ব্যাসার্ধ বলে। বক্রতার ব্যাসার্ধ </a:t>
            </a:r>
            <a:r>
              <a:rPr lang="en-US" sz="36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 </a:t>
            </a:r>
            <a:r>
              <a:rPr lang="bn-IN"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হলে-</a:t>
            </a:r>
            <a:endParaRPr lang="en-US" sz="3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mc:AlternateContent xmlns:mc="http://schemas.openxmlformats.org/markup-compatibility/2006" xmlns:a14="http://schemas.microsoft.com/office/drawing/2010/main">
        <mc:Choice Requires="a14">
          <p:sp>
            <p:nvSpPr>
              <p:cNvPr id="5" name="TextBox 4"/>
              <p:cNvSpPr txBox="1"/>
              <p:nvPr/>
            </p:nvSpPr>
            <p:spPr>
              <a:xfrm>
                <a:off x="3645003" y="2793088"/>
                <a:ext cx="2996994" cy="11116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𝑅</m:t>
                      </m:r>
                      <m:r>
                        <a:rPr lang="en-US" sz="3600" i="1" smtClean="0">
                          <a:latin typeface="Cambria Math" panose="02040503050406030204" pitchFamily="18" charset="0"/>
                        </a:rPr>
                        <m:t>=</m:t>
                      </m:r>
                      <m:f>
                        <m:fPr>
                          <m:ctrlPr>
                            <a:rPr lang="en-US" sz="3600" i="1" smtClean="0">
                              <a:latin typeface="Cambria Math" panose="02040503050406030204" pitchFamily="18" charset="0"/>
                            </a:rPr>
                          </m:ctrlPr>
                        </m:fPr>
                        <m:num>
                          <m:sSup>
                            <m:sSupPr>
                              <m:ctrlPr>
                                <a:rPr lang="en-US" sz="3600" i="1" smtClean="0">
                                  <a:latin typeface="Cambria Math" panose="02040503050406030204" pitchFamily="18" charset="0"/>
                                </a:rPr>
                              </m:ctrlPr>
                            </m:sSupPr>
                            <m:e>
                              <m:r>
                                <a:rPr lang="en-US" sz="3600" b="0" i="1" smtClean="0">
                                  <a:latin typeface="Cambria Math" panose="02040503050406030204" pitchFamily="18" charset="0"/>
                                </a:rPr>
                                <m:t>𝑑</m:t>
                              </m:r>
                            </m:e>
                            <m:sup>
                              <m:r>
                                <a:rPr lang="en-US" sz="3600" b="0" i="1" smtClean="0">
                                  <a:latin typeface="Cambria Math" panose="02040503050406030204" pitchFamily="18" charset="0"/>
                                </a:rPr>
                                <m:t>2</m:t>
                              </m:r>
                            </m:sup>
                          </m:sSup>
                        </m:num>
                        <m:den>
                          <m:r>
                            <a:rPr lang="en-US" sz="3600" b="0" i="1" smtClean="0">
                              <a:latin typeface="Cambria Math" panose="02040503050406030204" pitchFamily="18" charset="0"/>
                            </a:rPr>
                            <m:t>6</m:t>
                          </m:r>
                          <m:r>
                            <a:rPr lang="en-US" sz="3600" b="0" i="1" smtClean="0">
                              <a:latin typeface="Cambria Math" panose="02040503050406030204" pitchFamily="18" charset="0"/>
                            </a:rPr>
                            <m:t>h</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h</m:t>
                          </m:r>
                        </m:num>
                        <m:den>
                          <m:r>
                            <a:rPr lang="en-US" sz="3600" b="0" i="1" smtClean="0">
                              <a:latin typeface="Cambria Math" panose="02040503050406030204" pitchFamily="18" charset="0"/>
                            </a:rPr>
                            <m:t>2</m:t>
                          </m:r>
                        </m:den>
                      </m:f>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3645003" y="2793088"/>
                <a:ext cx="2996994" cy="1111651"/>
              </a:xfrm>
              <a:prstGeom prst="rect">
                <a:avLst/>
              </a:prstGeom>
              <a:blipFill>
                <a:blip r:embed="rId2"/>
                <a:stretch>
                  <a:fillRect/>
                </a:stretch>
              </a:blipFill>
            </p:spPr>
            <p:txBody>
              <a:bodyPr/>
              <a:lstStyle/>
              <a:p>
                <a:r>
                  <a:rPr lang="en-US">
                    <a:noFill/>
                  </a:rPr>
                  <a:t> </a:t>
                </a:r>
              </a:p>
            </p:txBody>
          </p:sp>
        </mc:Fallback>
      </mc:AlternateContent>
      <p:sp>
        <p:nvSpPr>
          <p:cNvPr id="6" name="TextBox 5"/>
          <p:cNvSpPr txBox="1"/>
          <p:nvPr/>
        </p:nvSpPr>
        <p:spPr>
          <a:xfrm>
            <a:off x="667871" y="4125898"/>
            <a:ext cx="9144000" cy="1754326"/>
          </a:xfrm>
          <a:prstGeom prst="rect">
            <a:avLst/>
          </a:prstGeom>
          <a:noFill/>
        </p:spPr>
        <p:txBody>
          <a:bodyPr wrap="square" rtlCol="0">
            <a:spAutoFit/>
          </a:bodyPr>
          <a:lstStyle/>
          <a:p>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এখানে</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p>
          <a:p>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d =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স্ফেরোমিটারের</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তিন</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পায়ের</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মধ্যবর্তী</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গড়</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দূরত্ব</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p>
          <a:p>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h =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স্ফেরোমিটারের</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তিনটি</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পায়ের</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তল</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হতে</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বক্রতলের</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উচ্চতা</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3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7" name="TextBox 6"/>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446965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par>
                          <p:cTn id="10" fill="hold">
                            <p:stCondLst>
                              <p:cond delay="500"/>
                            </p:stCondLst>
                            <p:childTnLst>
                              <p:par>
                                <p:cTn id="11" presetID="2" presetClass="entr" presetSubtype="2" repeatCount="indefinite"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0" fill="hold"/>
                                        <p:tgtEl>
                                          <p:spTgt spid="7"/>
                                        </p:tgtEl>
                                        <p:attrNameLst>
                                          <p:attrName>ppt_x</p:attrName>
                                        </p:attrNameLst>
                                      </p:cBhvr>
                                      <p:tavLst>
                                        <p:tav tm="0">
                                          <p:val>
                                            <p:strVal val="1+#ppt_w/2"/>
                                          </p:val>
                                        </p:tav>
                                        <p:tav tm="100000">
                                          <p:val>
                                            <p:strVal val="#ppt_x"/>
                                          </p:val>
                                        </p:tav>
                                      </p:tavLst>
                                    </p:anim>
                                    <p:anim calcmode="lin" valueType="num">
                                      <p:cBhvr additive="base">
                                        <p:cTn id="14" dur="5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20220" y="336177"/>
            <a:ext cx="6248400" cy="719680"/>
          </a:xfrm>
          <a:prstGeom prst="rect">
            <a:avLst/>
          </a:prstGeom>
          <a:solidFill>
            <a:srgbClr val="00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bn-IN" sz="4000" dirty="0" smtClean="0">
                <a:solidFill>
                  <a:schemeClr val="tx1"/>
                </a:solidFill>
                <a:latin typeface="NikoshBAN" pitchFamily="2" charset="0"/>
                <a:cs typeface="NikoshBAN" pitchFamily="2" charset="0"/>
              </a:rPr>
              <a:t>তিন পায়ের মধ্যবর্তী গড় দুরত্ব</a:t>
            </a:r>
            <a:r>
              <a:rPr lang="en-US" sz="4000" dirty="0" smtClean="0">
                <a:solidFill>
                  <a:schemeClr val="tx1"/>
                </a:solidFill>
                <a:latin typeface="NikoshBAN" pitchFamily="2" charset="0"/>
                <a:cs typeface="NikoshBAN" pitchFamily="2" charset="0"/>
              </a:rPr>
              <a:t> d</a:t>
            </a:r>
            <a:r>
              <a:rPr lang="bn-IN" sz="4000" dirty="0" smtClean="0">
                <a:solidFill>
                  <a:schemeClr val="tx1"/>
                </a:solidFill>
                <a:latin typeface="NikoshBAN" pitchFamily="2" charset="0"/>
                <a:cs typeface="NikoshBAN" pitchFamily="2" charset="0"/>
              </a:rPr>
              <a:t> নির্ণয়</a:t>
            </a:r>
            <a:endParaRPr lang="en-US" sz="4000" dirty="0">
              <a:solidFill>
                <a:schemeClr val="tx1"/>
              </a:solidFill>
              <a:latin typeface="NikoshBAN" pitchFamily="2" charset="0"/>
              <a:cs typeface="NikoshBAN" pitchFamily="2" charset="0"/>
            </a:endParaRPr>
          </a:p>
        </p:txBody>
      </p:sp>
      <p:pic>
        <p:nvPicPr>
          <p:cNvPr id="5" name="Picture 4"/>
          <p:cNvPicPr>
            <a:picLocks noChangeAspect="1"/>
          </p:cNvPicPr>
          <p:nvPr/>
        </p:nvPicPr>
        <p:blipFill rotWithShape="1">
          <a:blip r:embed="rId2"/>
          <a:srcRect l="22474" t="8334" r="27159" b="15625"/>
          <a:stretch/>
        </p:blipFill>
        <p:spPr>
          <a:xfrm>
            <a:off x="2814934" y="1131412"/>
            <a:ext cx="4658971" cy="2697299"/>
          </a:xfrm>
          <a:prstGeom prst="rect">
            <a:avLst/>
          </a:prstGeom>
        </p:spPr>
      </p:pic>
      <p:sp>
        <p:nvSpPr>
          <p:cNvPr id="6" name="TextBox 5"/>
          <p:cNvSpPr txBox="1"/>
          <p:nvPr/>
        </p:nvSpPr>
        <p:spPr>
          <a:xfrm>
            <a:off x="80682" y="3916677"/>
            <a:ext cx="10172700" cy="2062103"/>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err="1" smtClean="0">
                <a:latin typeface="NikoshBAN" panose="02000000000000000000" pitchFamily="2" charset="0"/>
                <a:cs typeface="NikoshBAN" panose="02000000000000000000" pitchFamily="2" charset="0"/>
              </a:rPr>
              <a:t>স্ফেরোমিটারটিকে</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একটুকরা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সাদা</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কাগজের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উপর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চাপ</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দিয়ে</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পা</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তিনটিকে</a:t>
            </a:r>
            <a:r>
              <a:rPr lang="en-US" sz="3200" dirty="0" smtClean="0">
                <a:latin typeface="NikoshBAN" panose="02000000000000000000" pitchFamily="2" charset="0"/>
                <a:cs typeface="NikoshBAN" panose="02000000000000000000" pitchFamily="2" charset="0"/>
              </a:rPr>
              <a:t> </a:t>
            </a:r>
          </a:p>
          <a:p>
            <a:r>
              <a:rPr lang="en-US" sz="3200" dirty="0" smtClean="0">
                <a:latin typeface="Times New Roman" panose="02020603050405020304" pitchFamily="18" charset="0"/>
                <a:cs typeface="Times New Roman" panose="02020603050405020304" pitchFamily="18" charset="0"/>
              </a:rPr>
              <a:t>A,B ,C </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তিনটি</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বিন্দুতে</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চিহ্নিত</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করা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হয়</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এরপর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বিন্দু</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তিনটিকে</a:t>
            </a:r>
            <a:r>
              <a:rPr lang="en-US" sz="3200" dirty="0" smtClean="0">
                <a:latin typeface="NikoshBAN" panose="02000000000000000000" pitchFamily="2" charset="0"/>
                <a:cs typeface="NikoshBAN" panose="02000000000000000000" pitchFamily="2" charset="0"/>
              </a:rPr>
              <a:t> </a:t>
            </a:r>
            <a:r>
              <a:rPr lang="en-US" sz="3200" dirty="0" smtClean="0">
                <a:latin typeface="Times New Roman" panose="02020603050405020304" pitchFamily="18" charset="0"/>
                <a:cs typeface="Times New Roman" panose="02020603050405020304" pitchFamily="18" charset="0"/>
              </a:rPr>
              <a:t>AB,BC,CA </a:t>
            </a:r>
            <a:r>
              <a:rPr lang="en-US" sz="3200" dirty="0" err="1" smtClean="0">
                <a:latin typeface="NikoshBAN" panose="02000000000000000000" pitchFamily="2" charset="0"/>
                <a:cs typeface="NikoshBAN" panose="02000000000000000000" pitchFamily="2" charset="0"/>
              </a:rPr>
              <a:t>পরস্পর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যুক্ত</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করে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মিটার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স্কেলের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সাহায্যে</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উহাদের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দৈর্ঘ্য</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নির্ণয়</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করে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গড়</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দূরত্ব</a:t>
            </a:r>
            <a:r>
              <a:rPr lang="en-US" sz="3200" dirty="0" smtClean="0">
                <a:latin typeface="NikoshBAN" panose="02000000000000000000" pitchFamily="2" charset="0"/>
                <a:cs typeface="NikoshBAN" panose="02000000000000000000" pitchFamily="2" charset="0"/>
              </a:rPr>
              <a:t> </a:t>
            </a:r>
            <a:r>
              <a:rPr lang="en-US" sz="3200" dirty="0" smtClean="0">
                <a:latin typeface="Times New Roman" panose="02020603050405020304" pitchFamily="18" charset="0"/>
                <a:cs typeface="Times New Roman" panose="02020603050405020304" pitchFamily="18" charset="0"/>
              </a:rPr>
              <a:t>d </a:t>
            </a:r>
            <a:r>
              <a:rPr lang="en-US" sz="3200" dirty="0" err="1" smtClean="0">
                <a:latin typeface="NikoshBAN" panose="02000000000000000000" pitchFamily="2" charset="0"/>
                <a:cs typeface="NikoshBAN" panose="02000000000000000000" pitchFamily="2" charset="0"/>
              </a:rPr>
              <a:t>নির্ণয়</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করা</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হয়</a:t>
            </a:r>
            <a:r>
              <a:rPr lang="en-US" sz="3200" dirty="0" smtClean="0">
                <a:latin typeface="NikoshBAN" panose="02000000000000000000" pitchFamily="2" charset="0"/>
                <a:cs typeface="NikoshBAN" panose="02000000000000000000" pitchFamily="2" charset="0"/>
              </a:rPr>
              <a:t>। </a:t>
            </a:r>
            <a:endParaRPr lang="en-US" sz="3200" dirty="0">
              <a:latin typeface="NikoshBAN" panose="02000000000000000000" pitchFamily="2" charset="0"/>
              <a:cs typeface="NikoshBAN" panose="02000000000000000000" pitchFamily="2" charset="0"/>
            </a:endParaRPr>
          </a:p>
        </p:txBody>
      </p:sp>
      <mc:AlternateContent xmlns:mc="http://schemas.openxmlformats.org/markup-compatibility/2006" xmlns:a14="http://schemas.microsoft.com/office/drawing/2010/main">
        <mc:Choice Requires="a14">
          <p:sp>
            <p:nvSpPr>
              <p:cNvPr id="7" name="Rectangle 6"/>
              <p:cNvSpPr/>
              <p:nvPr/>
            </p:nvSpPr>
            <p:spPr>
              <a:xfrm>
                <a:off x="2950517" y="5610183"/>
                <a:ext cx="4387806" cy="841918"/>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ea typeface="Cambria Math" panose="02040503050406030204" pitchFamily="18" charset="0"/>
                        </a:rPr>
                        <m:t>∴</m:t>
                      </m:r>
                      <m:r>
                        <a:rPr lang="en-US" sz="3200" b="1" i="1" smtClean="0">
                          <a:latin typeface="Cambria Math"/>
                        </a:rPr>
                        <m:t>𝒅</m:t>
                      </m:r>
                      <m:r>
                        <a:rPr lang="en-US" sz="3200" b="0" i="1" smtClean="0">
                          <a:latin typeface="Cambria Math"/>
                        </a:rPr>
                        <m:t>=</m:t>
                      </m:r>
                      <m:f>
                        <m:fPr>
                          <m:ctrlPr>
                            <a:rPr lang="en-US" sz="3200" b="1" i="1" smtClean="0">
                              <a:latin typeface="Cambria Math" panose="02040503050406030204" pitchFamily="18" charset="0"/>
                            </a:rPr>
                          </m:ctrlPr>
                        </m:fPr>
                        <m:num>
                          <m:r>
                            <a:rPr lang="en-US" sz="3200" b="1" i="1" smtClean="0">
                              <a:latin typeface="Cambria Math"/>
                            </a:rPr>
                            <m:t>𝑨𝑩</m:t>
                          </m:r>
                          <m:r>
                            <a:rPr lang="en-US" sz="3200" b="1" i="1" smtClean="0">
                              <a:latin typeface="Cambria Math"/>
                            </a:rPr>
                            <m:t>+</m:t>
                          </m:r>
                          <m:r>
                            <a:rPr lang="en-US" sz="3200" b="1" i="1" smtClean="0">
                              <a:latin typeface="Cambria Math"/>
                            </a:rPr>
                            <m:t>𝑩𝑪</m:t>
                          </m:r>
                          <m:r>
                            <a:rPr lang="en-US" sz="3200" b="1" i="1" smtClean="0">
                              <a:latin typeface="Cambria Math"/>
                            </a:rPr>
                            <m:t>+</m:t>
                          </m:r>
                          <m:r>
                            <a:rPr lang="en-US" sz="3200" b="1" i="1" smtClean="0">
                              <a:latin typeface="Cambria Math"/>
                            </a:rPr>
                            <m:t>𝑨𝑪</m:t>
                          </m:r>
                        </m:num>
                        <m:den>
                          <m:r>
                            <a:rPr lang="en-US" sz="3200" b="1" i="1" smtClean="0">
                              <a:latin typeface="Cambria Math"/>
                            </a:rPr>
                            <m:t>𝟑</m:t>
                          </m:r>
                        </m:den>
                      </m:f>
                    </m:oMath>
                  </m:oMathPara>
                </a14:m>
                <a:endParaRPr lang="en-US" sz="2400" b="1" dirty="0"/>
              </a:p>
            </p:txBody>
          </p:sp>
        </mc:Choice>
        <mc:Fallback xmlns="">
          <p:sp>
            <p:nvSpPr>
              <p:cNvPr id="7" name="Rectangle 6"/>
              <p:cNvSpPr>
                <a:spLocks noRot="1" noChangeAspect="1" noMove="1" noResize="1" noEditPoints="1" noAdjustHandles="1" noChangeArrowheads="1" noChangeShapeType="1" noTextEdit="1"/>
              </p:cNvSpPr>
              <p:nvPr/>
            </p:nvSpPr>
            <p:spPr>
              <a:xfrm>
                <a:off x="2950517" y="5610183"/>
                <a:ext cx="4387806" cy="841918"/>
              </a:xfrm>
              <a:prstGeom prst="rect">
                <a:avLst/>
              </a:prstGeom>
              <a:blipFill>
                <a:blip r:embed="rId3"/>
                <a:stretch>
                  <a:fillRect b="-5072"/>
                </a:stretch>
              </a:blipFill>
              <a:ln>
                <a:noFill/>
              </a:ln>
            </p:spPr>
            <p:txBody>
              <a:bodyPr/>
              <a:lstStyle/>
              <a:p>
                <a:r>
                  <a:rPr lang="en-US">
                    <a:noFill/>
                  </a:rPr>
                  <a:t> </a:t>
                </a:r>
              </a:p>
            </p:txBody>
          </p:sp>
        </mc:Fallback>
      </mc:AlternateContent>
      <p:sp>
        <p:nvSpPr>
          <p:cNvPr id="8" name="TextBox 7"/>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263532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21" presetClass="emph" presetSubtype="0" repeatCount="indefinite" fill="hold" grpId="1" nodeType="afterEffect">
                                  <p:stCondLst>
                                    <p:cond delay="0"/>
                                  </p:stCondLst>
                                  <p:childTnLst>
                                    <p:animClr clrSpc="hsl" dir="cw">
                                      <p:cBhvr override="childStyle">
                                        <p:cTn id="10" dur="500" fill="hold"/>
                                        <p:tgtEl>
                                          <p:spTgt spid="3"/>
                                        </p:tgtEl>
                                        <p:attrNameLst>
                                          <p:attrName>style.color</p:attrName>
                                        </p:attrNameLst>
                                      </p:cBhvr>
                                      <p:by>
                                        <p:hsl h="7200000" s="0" l="0"/>
                                      </p:by>
                                    </p:animClr>
                                    <p:animClr clrSpc="hsl" dir="cw">
                                      <p:cBhvr>
                                        <p:cTn id="11" dur="500" fill="hold"/>
                                        <p:tgtEl>
                                          <p:spTgt spid="3"/>
                                        </p:tgtEl>
                                        <p:attrNameLst>
                                          <p:attrName>fillcolor</p:attrName>
                                        </p:attrNameLst>
                                      </p:cBhvr>
                                      <p:by>
                                        <p:hsl h="7200000" s="0" l="0"/>
                                      </p:by>
                                    </p:animClr>
                                    <p:animClr clrSpc="hsl" dir="cw">
                                      <p:cBhvr>
                                        <p:cTn id="12" dur="500" fill="hold"/>
                                        <p:tgtEl>
                                          <p:spTgt spid="3"/>
                                        </p:tgtEl>
                                        <p:attrNameLst>
                                          <p:attrName>stroke.color</p:attrName>
                                        </p:attrNameLst>
                                      </p:cBhvr>
                                      <p:by>
                                        <p:hsl h="7200000" s="0" l="0"/>
                                      </p:by>
                                    </p:animClr>
                                    <p:set>
                                      <p:cBhvr>
                                        <p:cTn id="13" dur="500" fill="hold"/>
                                        <p:tgtEl>
                                          <p:spTgt spid="3"/>
                                        </p:tgtEl>
                                        <p:attrNameLst>
                                          <p:attrName>fill.type</p:attrName>
                                        </p:attrNameLst>
                                      </p:cBhvr>
                                      <p:to>
                                        <p:strVal val="solid"/>
                                      </p:to>
                                    </p:set>
                                  </p:childTnLst>
                                </p:cTn>
                              </p:par>
                            </p:childTnLst>
                          </p:cTn>
                        </p:par>
                        <p:par>
                          <p:cTn id="14" fill="hold">
                            <p:stCondLst>
                              <p:cond delay="2500"/>
                            </p:stCondLst>
                            <p:childTnLst>
                              <p:par>
                                <p:cTn id="15" presetID="6"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6"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par>
                          <p:cTn id="29" fill="hold">
                            <p:stCondLst>
                              <p:cond delay="3000"/>
                            </p:stCondLst>
                            <p:childTnLst>
                              <p:par>
                                <p:cTn id="30" presetID="2" presetClass="entr" presetSubtype="2" repeatCount="indefinite"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0" fill="hold"/>
                                        <p:tgtEl>
                                          <p:spTgt spid="8"/>
                                        </p:tgtEl>
                                        <p:attrNameLst>
                                          <p:attrName>ppt_x</p:attrName>
                                        </p:attrNameLst>
                                      </p:cBhvr>
                                      <p:tavLst>
                                        <p:tav tm="0">
                                          <p:val>
                                            <p:strVal val="1+#ppt_w/2"/>
                                          </p:val>
                                        </p:tav>
                                        <p:tav tm="100000">
                                          <p:val>
                                            <p:strVal val="#ppt_x"/>
                                          </p:val>
                                        </p:tav>
                                      </p:tavLst>
                                    </p:anim>
                                    <p:anim calcmode="lin" valueType="num">
                                      <p:cBhvr additive="base">
                                        <p:cTn id="33" dur="5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67434" y="349624"/>
            <a:ext cx="6953977" cy="719680"/>
          </a:xfrm>
          <a:prstGeom prst="rect">
            <a:avLst/>
          </a:prstGeom>
          <a:solidFill>
            <a:srgbClr val="00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bn-IN" sz="4000" dirty="0" smtClean="0">
                <a:solidFill>
                  <a:schemeClr val="tx1"/>
                </a:solidFill>
                <a:latin typeface="NikoshBAN" pitchFamily="2" charset="0"/>
                <a:cs typeface="NikoshBAN" pitchFamily="2" charset="0"/>
              </a:rPr>
              <a:t>তিন পায়ের মধ্যবর্তী গড় দুরত্ব</a:t>
            </a:r>
            <a:r>
              <a:rPr lang="en-US" sz="4000" dirty="0" smtClean="0">
                <a:solidFill>
                  <a:schemeClr val="tx1"/>
                </a:solidFill>
                <a:latin typeface="NikoshBAN" pitchFamily="2" charset="0"/>
                <a:cs typeface="NikoshBAN" pitchFamily="2" charset="0"/>
              </a:rPr>
              <a:t> d</a:t>
            </a:r>
            <a:r>
              <a:rPr lang="bn-IN" sz="4000" dirty="0" smtClean="0">
                <a:solidFill>
                  <a:schemeClr val="tx1"/>
                </a:solidFill>
                <a:latin typeface="NikoshBAN" pitchFamily="2" charset="0"/>
                <a:cs typeface="NikoshBAN" pitchFamily="2" charset="0"/>
              </a:rPr>
              <a:t> নির্ণয়</a:t>
            </a:r>
            <a:endParaRPr lang="en-US" sz="4000" dirty="0">
              <a:solidFill>
                <a:schemeClr val="tx1"/>
              </a:solidFill>
              <a:latin typeface="NikoshBAN" pitchFamily="2" charset="0"/>
              <a:cs typeface="NikoshBAN" pitchFamily="2" charset="0"/>
            </a:endParaRPr>
          </a:p>
        </p:txBody>
      </p:sp>
      <p:grpSp>
        <p:nvGrpSpPr>
          <p:cNvPr id="11" name="Group 10"/>
          <p:cNvGrpSpPr/>
          <p:nvPr/>
        </p:nvGrpSpPr>
        <p:grpSpPr>
          <a:xfrm>
            <a:off x="1638302" y="4249270"/>
            <a:ext cx="6977669" cy="2380130"/>
            <a:chOff x="1638300" y="4252912"/>
            <a:chExt cx="6983109" cy="2528888"/>
          </a:xfrm>
        </p:grpSpPr>
        <mc:AlternateContent xmlns:mc="http://schemas.openxmlformats.org/markup-compatibility/2006" xmlns:a14="http://schemas.microsoft.com/office/drawing/2010/main">
          <mc:Choice Requires="a14">
            <p:sp>
              <p:nvSpPr>
                <p:cNvPr id="9" name="Rectangle 8"/>
                <p:cNvSpPr/>
                <p:nvPr/>
              </p:nvSpPr>
              <p:spPr>
                <a:xfrm>
                  <a:off x="1638300" y="5105400"/>
                  <a:ext cx="6983109" cy="16764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14:m>
                    <m:oMath xmlns:m="http://schemas.openxmlformats.org/officeDocument/2006/math">
                      <m:r>
                        <a:rPr lang="en-US" sz="3600" b="0" i="1" smtClean="0">
                          <a:latin typeface="Cambria Math"/>
                        </a:rPr>
                        <m:t>          </m:t>
                      </m:r>
                      <m:r>
                        <a:rPr lang="en-US" sz="3600" b="1" i="1" smtClean="0">
                          <a:latin typeface="Cambria Math"/>
                        </a:rPr>
                        <m:t>𝒅</m:t>
                      </m:r>
                      <m:r>
                        <a:rPr lang="en-US" sz="3600" b="0" i="1" smtClean="0">
                          <a:latin typeface="Cambria Math"/>
                        </a:rPr>
                        <m:t>=</m:t>
                      </m:r>
                      <m:f>
                        <m:fPr>
                          <m:ctrlPr>
                            <a:rPr lang="en-US" sz="3600" b="1" i="1" smtClean="0">
                              <a:latin typeface="Cambria Math" panose="02040503050406030204" pitchFamily="18" charset="0"/>
                            </a:rPr>
                          </m:ctrlPr>
                        </m:fPr>
                        <m:num>
                          <m:r>
                            <a:rPr lang="en-US" sz="3600" b="1" i="1" smtClean="0">
                              <a:latin typeface="Cambria Math"/>
                            </a:rPr>
                            <m:t>𝟑𝟐</m:t>
                          </m:r>
                          <m:r>
                            <a:rPr lang="en-US" sz="3600" b="1" i="1" smtClean="0">
                              <a:latin typeface="Cambria Math"/>
                            </a:rPr>
                            <m:t>.</m:t>
                          </m:r>
                          <m:r>
                            <a:rPr lang="en-US" sz="3600" b="1" i="1" smtClean="0">
                              <a:latin typeface="Cambria Math"/>
                            </a:rPr>
                            <m:t>𝟓</m:t>
                          </m:r>
                          <m:r>
                            <a:rPr lang="en-US" sz="3600" b="1" i="1" smtClean="0">
                              <a:latin typeface="Cambria Math"/>
                            </a:rPr>
                            <m:t>+</m:t>
                          </m:r>
                          <m:r>
                            <a:rPr lang="en-US" sz="3600" b="1" i="1" smtClean="0">
                              <a:latin typeface="Cambria Math"/>
                            </a:rPr>
                            <m:t>𝟑𝟑</m:t>
                          </m:r>
                          <m:r>
                            <a:rPr lang="en-US" sz="3600" b="1" i="1" smtClean="0">
                              <a:latin typeface="Cambria Math"/>
                            </a:rPr>
                            <m:t>+</m:t>
                          </m:r>
                          <m:r>
                            <a:rPr lang="en-US" sz="3600" b="1" i="1" smtClean="0">
                              <a:latin typeface="Cambria Math"/>
                            </a:rPr>
                            <m:t>𝟑𝟑</m:t>
                          </m:r>
                          <m:r>
                            <a:rPr lang="en-US" sz="3600" b="1" i="1" smtClean="0">
                              <a:latin typeface="Cambria Math"/>
                            </a:rPr>
                            <m:t>.</m:t>
                          </m:r>
                          <m:r>
                            <a:rPr lang="en-US" sz="3600" b="1" i="1" smtClean="0">
                              <a:latin typeface="Cambria Math"/>
                            </a:rPr>
                            <m:t>𝟓</m:t>
                          </m:r>
                        </m:num>
                        <m:den>
                          <m:r>
                            <a:rPr lang="en-US" sz="3600" b="1" i="1" smtClean="0">
                              <a:latin typeface="Cambria Math"/>
                            </a:rPr>
                            <m:t>𝟑</m:t>
                          </m:r>
                        </m:den>
                      </m:f>
                    </m:oMath>
                  </a14:m>
                  <a:r>
                    <a:rPr lang="en-US" sz="3200" dirty="0" smtClean="0"/>
                    <a:t> mm</a:t>
                  </a:r>
                </a:p>
                <a:p>
                  <a:pPr algn="ctr"/>
                  <a:r>
                    <a:rPr lang="en-US" sz="3200" dirty="0" smtClean="0"/>
                    <a:t>= </a:t>
                  </a:r>
                  <a:r>
                    <a:rPr lang="en-US" sz="3600" dirty="0" smtClean="0"/>
                    <a:t>33</a:t>
                  </a:r>
                  <a:r>
                    <a:rPr lang="en-US" sz="3200" dirty="0" smtClean="0"/>
                    <a:t> mm</a:t>
                  </a:r>
                  <a:endParaRPr lang="en-US" sz="3200" dirty="0"/>
                </a:p>
              </p:txBody>
            </p:sp>
          </mc:Choice>
          <mc:Fallback xmlns="">
            <p:sp>
              <p:nvSpPr>
                <p:cNvPr id="9" name="Rectangle 8"/>
                <p:cNvSpPr>
                  <a:spLocks noRot="1" noChangeAspect="1" noMove="1" noResize="1" noEditPoints="1" noAdjustHandles="1" noChangeArrowheads="1" noChangeShapeType="1" noTextEdit="1"/>
                </p:cNvSpPr>
                <p:nvPr/>
              </p:nvSpPr>
              <p:spPr>
                <a:xfrm>
                  <a:off x="1638300" y="5105400"/>
                  <a:ext cx="6983109" cy="1676400"/>
                </a:xfrm>
                <a:prstGeom prst="rect">
                  <a:avLst/>
                </a:prstGeom>
                <a:blipFill>
                  <a:blip r:embed="rId3"/>
                  <a:stretch>
                    <a:fillRect b="-9506"/>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653998" y="4252912"/>
                  <a:ext cx="6967411" cy="89453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1" smtClean="0">
                            <a:latin typeface="Cambria Math"/>
                          </a:rPr>
                          <m:t>𝒅</m:t>
                        </m:r>
                        <m:r>
                          <a:rPr lang="en-US" sz="3200" b="0" i="1" smtClean="0">
                            <a:latin typeface="Cambria Math"/>
                          </a:rPr>
                          <m:t>=</m:t>
                        </m:r>
                        <m:f>
                          <m:fPr>
                            <m:ctrlPr>
                              <a:rPr lang="en-US" sz="3200" b="1" i="1" smtClean="0">
                                <a:latin typeface="Cambria Math" panose="02040503050406030204" pitchFamily="18" charset="0"/>
                              </a:rPr>
                            </m:ctrlPr>
                          </m:fPr>
                          <m:num>
                            <m:r>
                              <a:rPr lang="en-US" sz="3200" b="1" i="1" smtClean="0">
                                <a:latin typeface="Cambria Math"/>
                              </a:rPr>
                              <m:t>𝑨𝑩</m:t>
                            </m:r>
                            <m:r>
                              <a:rPr lang="en-US" sz="3200" b="1" i="1" smtClean="0">
                                <a:latin typeface="Cambria Math"/>
                              </a:rPr>
                              <m:t>+</m:t>
                            </m:r>
                            <m:r>
                              <a:rPr lang="en-US" sz="3200" b="1" i="1" smtClean="0">
                                <a:latin typeface="Cambria Math"/>
                              </a:rPr>
                              <m:t>𝑩𝑪</m:t>
                            </m:r>
                            <m:r>
                              <a:rPr lang="en-US" sz="3200" b="1" i="1" smtClean="0">
                                <a:latin typeface="Cambria Math"/>
                              </a:rPr>
                              <m:t>+</m:t>
                            </m:r>
                            <m:r>
                              <a:rPr lang="en-US" sz="3200" b="1" i="1" smtClean="0">
                                <a:latin typeface="Cambria Math"/>
                              </a:rPr>
                              <m:t>𝑨𝑪</m:t>
                            </m:r>
                          </m:num>
                          <m:den>
                            <m:r>
                              <a:rPr lang="en-US" sz="3200" b="1" i="1" smtClean="0">
                                <a:latin typeface="Cambria Math"/>
                              </a:rPr>
                              <m:t>𝟑</m:t>
                            </m:r>
                          </m:den>
                        </m:f>
                      </m:oMath>
                    </m:oMathPara>
                  </a14:m>
                  <a:endParaRPr lang="en-US" sz="2400" b="1" dirty="0"/>
                </a:p>
              </p:txBody>
            </p:sp>
          </mc:Choice>
          <mc:Fallback xmlns="">
            <p:sp>
              <p:nvSpPr>
                <p:cNvPr id="10" name="Rectangle 9"/>
                <p:cNvSpPr>
                  <a:spLocks noRot="1" noChangeAspect="1" noMove="1" noResize="1" noEditPoints="1" noAdjustHandles="1" noChangeArrowheads="1" noChangeShapeType="1" noTextEdit="1"/>
                </p:cNvSpPr>
                <p:nvPr/>
              </p:nvSpPr>
              <p:spPr>
                <a:xfrm>
                  <a:off x="1653998" y="4252912"/>
                  <a:ext cx="6967411" cy="894538"/>
                </a:xfrm>
                <a:prstGeom prst="rect">
                  <a:avLst/>
                </a:prstGeom>
                <a:blipFill>
                  <a:blip r:embed="rId4"/>
                  <a:stretch>
                    <a:fillRect b="-3521"/>
                  </a:stretch>
                </a:blipFill>
                <a:ln/>
              </p:spPr>
              <p:txBody>
                <a:bodyPr/>
                <a:lstStyle/>
                <a:p>
                  <a:r>
                    <a:rPr lang="en-US">
                      <a:noFill/>
                    </a:rPr>
                    <a:t> </a:t>
                  </a:r>
                </a:p>
              </p:txBody>
            </p:sp>
          </mc:Fallback>
        </mc:AlternateContent>
      </p:grpSp>
      <p:grpSp>
        <p:nvGrpSpPr>
          <p:cNvPr id="8" name="Group 7"/>
          <p:cNvGrpSpPr/>
          <p:nvPr/>
        </p:nvGrpSpPr>
        <p:grpSpPr>
          <a:xfrm>
            <a:off x="1638302" y="1108880"/>
            <a:ext cx="6983109" cy="3082120"/>
            <a:chOff x="1638302" y="1108880"/>
            <a:chExt cx="6983109" cy="3082120"/>
          </a:xfrm>
        </p:grpSpPr>
        <p:grpSp>
          <p:nvGrpSpPr>
            <p:cNvPr id="2" name="Group 1"/>
            <p:cNvGrpSpPr/>
            <p:nvPr/>
          </p:nvGrpSpPr>
          <p:grpSpPr>
            <a:xfrm>
              <a:off x="1638302" y="1108880"/>
              <a:ext cx="6983109" cy="3082120"/>
              <a:chOff x="5372100" y="1108880"/>
              <a:chExt cx="4544710" cy="2777320"/>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4321" t="65158" b="1464"/>
              <a:stretch/>
            </p:blipFill>
            <p:spPr>
              <a:xfrm>
                <a:off x="5372100" y="1108880"/>
                <a:ext cx="4544710" cy="2777320"/>
              </a:xfrm>
              <a:prstGeom prst="rect">
                <a:avLst/>
              </a:prstGeom>
            </p:spPr>
          </p:pic>
          <p:sp>
            <p:nvSpPr>
              <p:cNvPr id="4" name="Rectangle 3"/>
              <p:cNvSpPr/>
              <p:nvPr/>
            </p:nvSpPr>
            <p:spPr>
              <a:xfrm rot="17910390">
                <a:off x="6445011" y="2245615"/>
                <a:ext cx="742183" cy="2599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32.5</a:t>
                </a:r>
                <a:endParaRPr lang="en-US" sz="2800" b="1" dirty="0">
                  <a:solidFill>
                    <a:schemeClr val="tx1"/>
                  </a:solidFill>
                  <a:latin typeface="Times New Roman" pitchFamily="18" charset="0"/>
                  <a:cs typeface="Times New Roman" pitchFamily="18" charset="0"/>
                </a:endParaRPr>
              </a:p>
            </p:txBody>
          </p:sp>
          <p:sp>
            <p:nvSpPr>
              <p:cNvPr id="5" name="Rectangle 4"/>
              <p:cNvSpPr/>
              <p:nvPr/>
            </p:nvSpPr>
            <p:spPr>
              <a:xfrm rot="1521316">
                <a:off x="7838287" y="1696069"/>
                <a:ext cx="633419" cy="3705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33</a:t>
                </a:r>
                <a:endParaRPr lang="en-US" sz="2800" b="1" dirty="0">
                  <a:solidFill>
                    <a:schemeClr val="tx1"/>
                  </a:solidFill>
                  <a:latin typeface="Times New Roman" pitchFamily="18" charset="0"/>
                  <a:cs typeface="Times New Roman" pitchFamily="18" charset="0"/>
                </a:endParaRPr>
              </a:p>
            </p:txBody>
          </p:sp>
          <p:sp>
            <p:nvSpPr>
              <p:cNvPr id="6" name="Rectangle 5"/>
              <p:cNvSpPr/>
              <p:nvPr/>
            </p:nvSpPr>
            <p:spPr>
              <a:xfrm rot="20783463">
                <a:off x="7536613" y="2906850"/>
                <a:ext cx="633419" cy="3696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33.5</a:t>
                </a:r>
                <a:endParaRPr lang="en-US" sz="2800" b="1" dirty="0">
                  <a:solidFill>
                    <a:schemeClr val="tx1"/>
                  </a:solidFill>
                  <a:latin typeface="Times New Roman" pitchFamily="18" charset="0"/>
                  <a:cs typeface="Times New Roman" pitchFamily="18" charset="0"/>
                </a:endParaRPr>
              </a:p>
            </p:txBody>
          </p:sp>
        </p:grpSp>
        <p:sp>
          <p:nvSpPr>
            <p:cNvPr id="13" name="Rectangle 12"/>
            <p:cNvSpPr/>
            <p:nvPr/>
          </p:nvSpPr>
          <p:spPr>
            <a:xfrm>
              <a:off x="3106270" y="3200400"/>
              <a:ext cx="436359" cy="6138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t>A</a:t>
              </a:r>
              <a:endParaRPr lang="en-US" sz="3200" b="1" dirty="0"/>
            </a:p>
          </p:txBody>
        </p:sp>
        <p:sp>
          <p:nvSpPr>
            <p:cNvPr id="14" name="Rectangle 13"/>
            <p:cNvSpPr/>
            <p:nvPr/>
          </p:nvSpPr>
          <p:spPr>
            <a:xfrm>
              <a:off x="4010922" y="1207760"/>
              <a:ext cx="436359" cy="6138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t>B</a:t>
              </a:r>
              <a:endParaRPr lang="en-US" sz="3200" b="1" dirty="0"/>
            </a:p>
          </p:txBody>
        </p:sp>
        <p:sp>
          <p:nvSpPr>
            <p:cNvPr id="15" name="Rectangle 14"/>
            <p:cNvSpPr/>
            <p:nvPr/>
          </p:nvSpPr>
          <p:spPr>
            <a:xfrm>
              <a:off x="7078541" y="2388719"/>
              <a:ext cx="436359" cy="6138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t>C</a:t>
              </a:r>
              <a:endParaRPr lang="en-US" sz="3200" b="1" dirty="0"/>
            </a:p>
          </p:txBody>
        </p:sp>
      </p:grpSp>
      <p:sp>
        <p:nvSpPr>
          <p:cNvPr id="16" name="TextBox 15"/>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509286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mph" presetSubtype="0" repeatCount="indefinite" fill="hold" grpId="1" nodeType="afterEffect">
                                  <p:stCondLst>
                                    <p:cond delay="0"/>
                                  </p:stCondLst>
                                  <p:childTnLst>
                                    <p:animClr clrSpc="hsl" dir="cw">
                                      <p:cBhvr override="childStyle">
                                        <p:cTn id="11" dur="500" fill="hold"/>
                                        <p:tgtEl>
                                          <p:spTgt spid="7"/>
                                        </p:tgtEl>
                                        <p:attrNameLst>
                                          <p:attrName>style.color</p:attrName>
                                        </p:attrNameLst>
                                      </p:cBhvr>
                                      <p:by>
                                        <p:hsl h="7200000" s="0" l="0"/>
                                      </p:by>
                                    </p:animClr>
                                    <p:animClr clrSpc="hsl" dir="cw">
                                      <p:cBhvr>
                                        <p:cTn id="12" dur="500" fill="hold"/>
                                        <p:tgtEl>
                                          <p:spTgt spid="7"/>
                                        </p:tgtEl>
                                        <p:attrNameLst>
                                          <p:attrName>fillcolor</p:attrName>
                                        </p:attrNameLst>
                                      </p:cBhvr>
                                      <p:by>
                                        <p:hsl h="7200000" s="0" l="0"/>
                                      </p:by>
                                    </p:animClr>
                                    <p:animClr clrSpc="hsl" dir="cw">
                                      <p:cBhvr>
                                        <p:cTn id="13" dur="500" fill="hold"/>
                                        <p:tgtEl>
                                          <p:spTgt spid="7"/>
                                        </p:tgtEl>
                                        <p:attrNameLst>
                                          <p:attrName>stroke.color</p:attrName>
                                        </p:attrNameLst>
                                      </p:cBhvr>
                                      <p:by>
                                        <p:hsl h="7200000" s="0" l="0"/>
                                      </p:by>
                                    </p:animClr>
                                    <p:set>
                                      <p:cBhvr>
                                        <p:cTn id="14" dur="500" fill="hold"/>
                                        <p:tgtEl>
                                          <p:spTgt spid="7"/>
                                        </p:tgtEl>
                                        <p:attrNameLst>
                                          <p:attrName>fill.type</p:attrName>
                                        </p:attrNameLst>
                                      </p:cBhvr>
                                      <p:to>
                                        <p:strVal val="solid"/>
                                      </p:to>
                                    </p:se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500"/>
                            </p:stCondLst>
                            <p:childTnLst>
                              <p:par>
                                <p:cTn id="25" presetID="2" presetClass="entr" presetSubtype="2" repeatCount="indefinite"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0" fill="hold"/>
                                        <p:tgtEl>
                                          <p:spTgt spid="16"/>
                                        </p:tgtEl>
                                        <p:attrNameLst>
                                          <p:attrName>ppt_x</p:attrName>
                                        </p:attrNameLst>
                                      </p:cBhvr>
                                      <p:tavLst>
                                        <p:tav tm="0">
                                          <p:val>
                                            <p:strVal val="1+#ppt_w/2"/>
                                          </p:val>
                                        </p:tav>
                                        <p:tav tm="100000">
                                          <p:val>
                                            <p:strVal val="#ppt_x"/>
                                          </p:val>
                                        </p:tav>
                                      </p:tavLst>
                                    </p:anim>
                                    <p:anim calcmode="lin" valueType="num">
                                      <p:cBhvr additive="base">
                                        <p:cTn id="28" dur="5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2250141" y="928964"/>
                <a:ext cx="6172200" cy="1384995"/>
              </a:xfrm>
              <a:prstGeom prst="rect">
                <a:avLst/>
              </a:prstGeom>
              <a:noFill/>
            </p:spPr>
            <p:txBody>
              <a:bodyPr wrap="square" rtlCol="0">
                <a:spAutoFit/>
              </a:bodyPr>
              <a:lstStyle/>
              <a:p>
                <a:r>
                  <a:rPr lang="en-US" dirty="0" smtClean="0">
                    <a:latin typeface="NikoshBAN" panose="02000000000000000000" pitchFamily="2" charset="0"/>
                    <a:cs typeface="NikoshBAN" panose="02000000000000000000" pitchFamily="2" charset="0"/>
                  </a:rPr>
                  <a:t> </a:t>
                </a:r>
                <a:endParaRPr lang="en-US" dirty="0">
                  <a:latin typeface="NikoshBAN" panose="02000000000000000000" pitchFamily="2" charset="0"/>
                  <a:cs typeface="NikoshBAN" panose="02000000000000000000" pitchFamily="2" charset="0"/>
                </a:endParaRPr>
              </a:p>
              <a:p>
                <a:r>
                  <a:rPr lang="en-US" sz="2800" dirty="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h</a:t>
                </a:r>
                <a:r>
                  <a:rPr lang="en-US" sz="6600" dirty="0" smtClean="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a:t>
                </a:r>
                <a:r>
                  <a:rPr lang="en-US" sz="3600" dirty="0" smtClean="0">
                    <a:latin typeface="NikoshBAN" panose="02000000000000000000" pitchFamily="2" charset="0"/>
                    <a:cs typeface="NikoshBAN" panose="02000000000000000000" pitchFamily="2" charset="0"/>
                  </a:rPr>
                  <a:t> </a:t>
                </a:r>
                <a:r>
                  <a:rPr lang="en-US" sz="3200" dirty="0" smtClean="0">
                    <a:latin typeface="NikoshBAN" panose="02000000000000000000" pitchFamily="2" charset="0"/>
                    <a:cs typeface="NikoshBAN" panose="02000000000000000000" pitchFamily="2" charset="0"/>
                  </a:rPr>
                  <a:t>M</a:t>
                </a:r>
                <a:r>
                  <a:rPr lang="en-US" sz="3600" dirty="0" smtClean="0">
                    <a:latin typeface="NikoshBAN" panose="02000000000000000000" pitchFamily="2" charset="0"/>
                    <a:cs typeface="NikoshBAN" panose="02000000000000000000" pitchFamily="2" charset="0"/>
                  </a:rPr>
                  <a:t> </a:t>
                </a:r>
                <a:r>
                  <a:rPr lang="en-US" sz="4000" dirty="0" err="1" smtClean="0">
                    <a:latin typeface="NikoshBAN" panose="02000000000000000000" pitchFamily="2" charset="0"/>
                    <a:cs typeface="NikoshBAN" panose="02000000000000000000" pitchFamily="2" charset="0"/>
                  </a:rPr>
                  <a:t>পীচ</a:t>
                </a:r>
                <a:r>
                  <a:rPr lang="en-US" sz="3600" dirty="0" smtClean="0">
                    <a:latin typeface="NikoshBAN" panose="02000000000000000000" pitchFamily="2" charset="0"/>
                    <a:cs typeface="NikoshBAN" panose="02000000000000000000" pitchFamily="2" charset="0"/>
                  </a:rPr>
                  <a:t> +</a:t>
                </a:r>
                <a:r>
                  <a:rPr lang="en-US" sz="3200" dirty="0">
                    <a:latin typeface="Times New Roman" panose="02020603050405020304" pitchFamily="18" charset="0"/>
                    <a:cs typeface="Times New Roman" panose="02020603050405020304" pitchFamily="18" charset="0"/>
                  </a:rPr>
                  <a:t>N</a:t>
                </a:r>
                <a14:m>
                  <m:oMath xmlns:m="http://schemas.openxmlformats.org/officeDocument/2006/math">
                    <m:r>
                      <a:rPr lang="en-US" sz="32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dirty="0">
                    <a:latin typeface="Times New Roman" panose="02020603050405020304" pitchFamily="18" charset="0"/>
                    <a:cs typeface="Times New Roman" panose="02020603050405020304" pitchFamily="18" charset="0"/>
                  </a:rPr>
                  <a:t>LC</a:t>
                </a:r>
                <a:r>
                  <a:rPr lang="en-US" sz="36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mm</a:t>
                </a:r>
                <a:endParaRPr lang="en-US" sz="4000" dirty="0">
                  <a:latin typeface="NikoshBAN" panose="02000000000000000000" pitchFamily="2" charset="0"/>
                  <a:cs typeface="NikoshBAN" panose="02000000000000000000" pitchFamily="2"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250141" y="928964"/>
                <a:ext cx="6172200" cy="1384995"/>
              </a:xfrm>
              <a:prstGeom prst="rect">
                <a:avLst/>
              </a:prstGeom>
              <a:blipFill>
                <a:blip r:embed="rId2"/>
                <a:stretch>
                  <a:fillRect l="-2962" b="-18421"/>
                </a:stretch>
              </a:blipFill>
            </p:spPr>
            <p:txBody>
              <a:bodyPr/>
              <a:lstStyle/>
              <a:p>
                <a:r>
                  <a:rPr lang="en-US">
                    <a:noFill/>
                  </a:rPr>
                  <a:t> </a:t>
                </a:r>
              </a:p>
            </p:txBody>
          </p:sp>
        </mc:Fallback>
      </mc:AlternateContent>
      <p:sp>
        <p:nvSpPr>
          <p:cNvPr id="3" name="TextBox 2"/>
          <p:cNvSpPr txBox="1"/>
          <p:nvPr/>
        </p:nvSpPr>
        <p:spPr>
          <a:xfrm>
            <a:off x="2299975" y="2179765"/>
            <a:ext cx="6120125"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M</a:t>
            </a:r>
            <a:r>
              <a:rPr lang="en-US" sz="3600" dirty="0">
                <a:latin typeface="NikoshBAN" panose="02000000000000000000" pitchFamily="2" charset="0"/>
                <a:cs typeface="NikoshBAN" panose="02000000000000000000" pitchFamily="2" charset="0"/>
              </a:rPr>
              <a:t> </a:t>
            </a:r>
            <a:r>
              <a:rPr lang="en-US" sz="3600" dirty="0" smtClean="0">
                <a:latin typeface="NikoshBAN" panose="02000000000000000000" pitchFamily="2" charset="0"/>
                <a:cs typeface="NikoshBAN" panose="02000000000000000000" pitchFamily="2" charset="0"/>
              </a:rPr>
              <a:t>=</a:t>
            </a:r>
            <a:r>
              <a:rPr lang="en-US" sz="3600" dirty="0" smtClean="0"/>
              <a:t> </a:t>
            </a:r>
            <a:r>
              <a:rPr lang="en-US" sz="3600" dirty="0" err="1" smtClean="0">
                <a:latin typeface="NikoshBAN" panose="02000000000000000000" pitchFamily="2" charset="0"/>
                <a:cs typeface="NikoshBAN" panose="02000000000000000000" pitchFamily="2" charset="0"/>
              </a:rPr>
              <a:t>বৃত্তাকার</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স্কেলের</a:t>
            </a:r>
            <a:r>
              <a:rPr lang="bn-IN" sz="3600" dirty="0" smtClean="0">
                <a:latin typeface="NikoshBAN" panose="02000000000000000000" pitchFamily="2" charset="0"/>
                <a:cs typeface="NikoshBAN" panose="02000000000000000000" pitchFamily="2" charset="0"/>
              </a:rPr>
              <a:t> পূর্ণ ঘুর্ণন</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সংখ্যা</a:t>
            </a:r>
            <a:endParaRPr lang="en-US" sz="3600" dirty="0"/>
          </a:p>
        </p:txBody>
      </p:sp>
      <p:sp>
        <p:nvSpPr>
          <p:cNvPr id="4" name="TextBox 3"/>
          <p:cNvSpPr txBox="1"/>
          <p:nvPr/>
        </p:nvSpPr>
        <p:spPr>
          <a:xfrm>
            <a:off x="2400300" y="3795873"/>
            <a:ext cx="6255124"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N =</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বৃত্তাকার</a:t>
            </a:r>
            <a:r>
              <a:rPr lang="en-US" sz="3600" dirty="0" smtClean="0">
                <a:latin typeface="NikoshBAN" panose="02000000000000000000" pitchFamily="2" charset="0"/>
                <a:cs typeface="NikoshBAN" panose="02000000000000000000" pitchFamily="2" charset="0"/>
              </a:rPr>
              <a:t> </a:t>
            </a:r>
            <a:r>
              <a:rPr lang="en-US" sz="3600" dirty="0" err="1">
                <a:latin typeface="NikoshBAN" panose="02000000000000000000" pitchFamily="2" charset="0"/>
                <a:cs typeface="NikoshBAN" panose="02000000000000000000" pitchFamily="2" charset="0"/>
              </a:rPr>
              <a:t>স্কেলের</a:t>
            </a:r>
            <a:r>
              <a:rPr lang="en-US" sz="3600" dirty="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অতিরিক্ত</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ভাগ</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সংখা</a:t>
            </a:r>
            <a:endParaRPr lang="en-US" sz="3600" dirty="0">
              <a:latin typeface="NikoshBAN" panose="02000000000000000000" pitchFamily="2" charset="0"/>
              <a:cs typeface="NikoshBAN" panose="02000000000000000000" pitchFamily="2" charset="0"/>
            </a:endParaRPr>
          </a:p>
        </p:txBody>
      </p:sp>
      <p:sp>
        <p:nvSpPr>
          <p:cNvPr id="5" name="Rectangle 4"/>
          <p:cNvSpPr/>
          <p:nvPr/>
        </p:nvSpPr>
        <p:spPr>
          <a:xfrm>
            <a:off x="2217907" y="4572257"/>
            <a:ext cx="3845460" cy="707886"/>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LC </a:t>
            </a:r>
            <a:r>
              <a:rPr lang="en-US" sz="4000" dirty="0" smtClean="0">
                <a:latin typeface="NikoshBAN" panose="02000000000000000000" pitchFamily="2" charset="0"/>
                <a:cs typeface="NikoshBAN" panose="02000000000000000000" pitchFamily="2" charset="0"/>
              </a:rPr>
              <a: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NikoshBAN" panose="02000000000000000000" pitchFamily="2" charset="0"/>
                <a:cs typeface="NikoshBAN" panose="02000000000000000000" pitchFamily="2" charset="0"/>
              </a:rPr>
              <a:t>লগিষ্ঠ</a:t>
            </a:r>
            <a:r>
              <a:rPr lang="en-US" sz="3600" dirty="0" smtClean="0">
                <a:latin typeface="NikoshBAN" panose="02000000000000000000" pitchFamily="2" charset="0"/>
                <a:cs typeface="NikoshBAN" panose="02000000000000000000" pitchFamily="2" charset="0"/>
              </a:rPr>
              <a:t> </a:t>
            </a:r>
            <a:r>
              <a:rPr lang="en-US" sz="3600" dirty="0" err="1">
                <a:latin typeface="NikoshBAN" panose="02000000000000000000" pitchFamily="2" charset="0"/>
                <a:cs typeface="NikoshBAN" panose="02000000000000000000" pitchFamily="2" charset="0"/>
              </a:rPr>
              <a:t>গণন</a:t>
            </a:r>
            <a:r>
              <a:rPr lang="en-US" sz="3600" dirty="0">
                <a:latin typeface="NikoshBAN" panose="02000000000000000000" pitchFamily="2" charset="0"/>
                <a:cs typeface="NikoshBAN" panose="02000000000000000000" pitchFamily="2" charset="0"/>
              </a:rPr>
              <a:t> </a:t>
            </a:r>
          </a:p>
        </p:txBody>
      </p:sp>
      <mc:AlternateContent xmlns:mc="http://schemas.openxmlformats.org/markup-compatibility/2006" xmlns:a14="http://schemas.microsoft.com/office/drawing/2010/main">
        <mc:Choice Requires="a14">
          <p:sp>
            <p:nvSpPr>
              <p:cNvPr id="6" name="Rectangle 5"/>
              <p:cNvSpPr/>
              <p:nvPr/>
            </p:nvSpPr>
            <p:spPr>
              <a:xfrm>
                <a:off x="1562100" y="2851980"/>
                <a:ext cx="6248400" cy="8382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bn-IN" sz="3600" dirty="0" smtClean="0">
                    <a:solidFill>
                      <a:schemeClr val="tx1"/>
                    </a:solidFill>
                    <a:latin typeface="NikoshBAN" pitchFamily="2" charset="0"/>
                    <a:cs typeface="NikoshBAN" pitchFamily="2" charset="0"/>
                  </a:rPr>
                  <a:t>পিচ</a:t>
                </a:r>
                <a:r>
                  <a:rPr lang="en-US" sz="3600" dirty="0" smtClean="0">
                    <a:solidFill>
                      <a:schemeClr val="tx1"/>
                    </a:solidFill>
                    <a:latin typeface="NikoshBAN" pitchFamily="2" charset="0"/>
                    <a:cs typeface="NikoshBAN" pitchFamily="2" charset="0"/>
                  </a:rPr>
                  <a:t> </a:t>
                </a:r>
                <a:r>
                  <a:rPr lang="bn-IN" sz="3600" dirty="0" smtClean="0">
                    <a:solidFill>
                      <a:schemeClr val="tx1"/>
                    </a:solidFill>
                    <a:latin typeface="NikoshBAN" pitchFamily="2" charset="0"/>
                    <a:cs typeface="NikoshBAN" pitchFamily="2" charset="0"/>
                  </a:rPr>
                  <a:t>=</a:t>
                </a:r>
                <a:r>
                  <a:rPr lang="en-US" sz="3600" dirty="0" smtClean="0">
                    <a:solidFill>
                      <a:schemeClr val="tx1"/>
                    </a:solidFill>
                    <a:latin typeface="NikoshBAN" pitchFamily="2" charset="0"/>
                    <a:cs typeface="NikoshBAN" pitchFamily="2" charset="0"/>
                  </a:rPr>
                  <a:t> </a:t>
                </a:r>
                <a14:m>
                  <m:oMath xmlns:m="http://schemas.openxmlformats.org/officeDocument/2006/math">
                    <m:f>
                      <m:fPr>
                        <m:ctrlPr>
                          <a:rPr lang="bn-IN" sz="3600" i="1" smtClean="0">
                            <a:solidFill>
                              <a:schemeClr val="tx1"/>
                            </a:solidFill>
                            <a:latin typeface="Cambria Math" panose="02040503050406030204" pitchFamily="18" charset="0"/>
                            <a:cs typeface="NikoshBAN" pitchFamily="2" charset="0"/>
                          </a:rPr>
                        </m:ctrlPr>
                      </m:fPr>
                      <m:num>
                        <m:r>
                          <a:rPr lang="bn-IN" sz="3600" b="0" i="1" smtClean="0">
                            <a:solidFill>
                              <a:schemeClr val="tx1"/>
                            </a:solidFill>
                            <a:latin typeface="Cambria Math"/>
                            <a:cs typeface="NikoshBAN" pitchFamily="2" charset="0"/>
                          </a:rPr>
                          <m:t>রৈখিক</m:t>
                        </m:r>
                        <m:r>
                          <a:rPr lang="bn-IN" sz="3600" b="0" i="1" smtClean="0">
                            <a:solidFill>
                              <a:schemeClr val="tx1"/>
                            </a:solidFill>
                            <a:latin typeface="Cambria Math"/>
                            <a:cs typeface="NikoshBAN" pitchFamily="2" charset="0"/>
                          </a:rPr>
                          <m:t> </m:t>
                        </m:r>
                        <m:r>
                          <a:rPr lang="bn-IN" sz="3600" b="0" i="1" smtClean="0">
                            <a:solidFill>
                              <a:schemeClr val="tx1"/>
                            </a:solidFill>
                            <a:latin typeface="Cambria Math"/>
                            <a:cs typeface="NikoshBAN" pitchFamily="2" charset="0"/>
                          </a:rPr>
                          <m:t>স্কেল</m:t>
                        </m:r>
                        <m:r>
                          <a:rPr lang="bn-IN" sz="3600" b="0" i="1" smtClean="0">
                            <a:solidFill>
                              <a:schemeClr val="tx1"/>
                            </a:solidFill>
                            <a:latin typeface="Cambria Math"/>
                            <a:cs typeface="NikoshBAN" pitchFamily="2" charset="0"/>
                          </a:rPr>
                          <m:t> </m:t>
                        </m:r>
                        <m:r>
                          <a:rPr lang="bn-IN" sz="3600" b="0" i="1" smtClean="0">
                            <a:solidFill>
                              <a:schemeClr val="tx1"/>
                            </a:solidFill>
                            <a:latin typeface="Cambria Math"/>
                            <a:cs typeface="NikoshBAN" pitchFamily="2" charset="0"/>
                          </a:rPr>
                          <m:t>পাঠ</m:t>
                        </m:r>
                      </m:num>
                      <m:den>
                        <m:r>
                          <a:rPr lang="bn-IN" sz="3600" b="0" i="1" smtClean="0">
                            <a:solidFill>
                              <a:schemeClr val="tx1"/>
                            </a:solidFill>
                            <a:latin typeface="Cambria Math"/>
                            <a:cs typeface="NikoshBAN" pitchFamily="2" charset="0"/>
                          </a:rPr>
                          <m:t>বৃত্তাকার</m:t>
                        </m:r>
                        <m:r>
                          <a:rPr lang="bn-IN" sz="3600" b="0" i="1" smtClean="0">
                            <a:solidFill>
                              <a:schemeClr val="tx1"/>
                            </a:solidFill>
                            <a:latin typeface="Cambria Math"/>
                            <a:cs typeface="NikoshBAN" pitchFamily="2" charset="0"/>
                          </a:rPr>
                          <m:t> </m:t>
                        </m:r>
                        <m:r>
                          <a:rPr lang="bn-IN" sz="3600" b="0" i="1" smtClean="0">
                            <a:solidFill>
                              <a:schemeClr val="tx1"/>
                            </a:solidFill>
                            <a:latin typeface="Cambria Math"/>
                            <a:cs typeface="NikoshBAN" pitchFamily="2" charset="0"/>
                          </a:rPr>
                          <m:t>স্কেলের</m:t>
                        </m:r>
                        <m:r>
                          <a:rPr lang="bn-IN" sz="3600" b="0" i="1" smtClean="0">
                            <a:solidFill>
                              <a:schemeClr val="tx1"/>
                            </a:solidFill>
                            <a:latin typeface="Cambria Math"/>
                            <a:cs typeface="NikoshBAN" pitchFamily="2" charset="0"/>
                          </a:rPr>
                          <m:t> </m:t>
                        </m:r>
                        <m:r>
                          <a:rPr lang="bn-IN" sz="3600" b="0" i="1" smtClean="0">
                            <a:solidFill>
                              <a:schemeClr val="tx1"/>
                            </a:solidFill>
                            <a:latin typeface="Cambria Math"/>
                            <a:cs typeface="NikoshBAN" pitchFamily="2" charset="0"/>
                          </a:rPr>
                          <m:t>ঘুর্ণন</m:t>
                        </m:r>
                        <m:r>
                          <a:rPr lang="bn-IN" sz="3600" b="0" i="1" smtClean="0">
                            <a:solidFill>
                              <a:schemeClr val="tx1"/>
                            </a:solidFill>
                            <a:latin typeface="Cambria Math"/>
                            <a:cs typeface="NikoshBAN" pitchFamily="2" charset="0"/>
                          </a:rPr>
                          <m:t> </m:t>
                        </m:r>
                        <m:r>
                          <a:rPr lang="bn-IN" sz="3600" b="0" i="1" smtClean="0">
                            <a:solidFill>
                              <a:schemeClr val="tx1"/>
                            </a:solidFill>
                            <a:latin typeface="Cambria Math"/>
                            <a:cs typeface="NikoshBAN" pitchFamily="2" charset="0"/>
                          </a:rPr>
                          <m:t>সংখ্যা</m:t>
                        </m:r>
                      </m:den>
                    </m:f>
                  </m:oMath>
                </a14:m>
                <a:endParaRPr lang="en-US" sz="3600" dirty="0">
                  <a:solidFill>
                    <a:schemeClr val="tx1"/>
                  </a:solidFill>
                  <a:latin typeface="NikoshBAN" pitchFamily="2" charset="0"/>
                  <a:cs typeface="NikoshBAN" pitchFamily="2"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62100" y="2851980"/>
                <a:ext cx="6248400" cy="838200"/>
              </a:xfrm>
              <a:prstGeom prst="rect">
                <a:avLst/>
              </a:prstGeom>
              <a:blipFill>
                <a:blip r:embed="rId3"/>
                <a:stretch>
                  <a:fillRect t="-5109" b="-2043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12687" y="5172094"/>
                <a:ext cx="7491725" cy="8382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600" i="1" smtClean="0">
                          <a:solidFill>
                            <a:schemeClr val="tx1"/>
                          </a:solidFill>
                          <a:latin typeface="Cambria Math"/>
                          <a:ea typeface="Cambria Math"/>
                          <a:cs typeface="NikoshBAN" pitchFamily="2" charset="0"/>
                        </a:rPr>
                        <m:t>∴</m:t>
                      </m:r>
                      <m:r>
                        <a:rPr lang="en-US" sz="3600" b="0" i="1" smtClean="0">
                          <a:solidFill>
                            <a:schemeClr val="tx1"/>
                          </a:solidFill>
                          <a:latin typeface="Cambria Math"/>
                          <a:ea typeface="Cambria Math"/>
                          <a:cs typeface="NikoshBAN" pitchFamily="2" charset="0"/>
                        </a:rPr>
                        <m:t> </m:t>
                      </m:r>
                      <m:r>
                        <a:rPr lang="en-US" sz="3600" b="0" i="1" smtClean="0">
                          <a:solidFill>
                            <a:schemeClr val="tx1"/>
                          </a:solidFill>
                          <a:latin typeface="Cambria Math"/>
                          <a:ea typeface="Cambria Math"/>
                          <a:cs typeface="NikoshBAN" pitchFamily="2" charset="0"/>
                        </a:rPr>
                        <m:t>𝐿𝐶</m:t>
                      </m:r>
                      <m:r>
                        <a:rPr lang="bn-IN" sz="3600" b="0" i="1" smtClean="0">
                          <a:solidFill>
                            <a:schemeClr val="tx1"/>
                          </a:solidFill>
                          <a:latin typeface="Cambria Math"/>
                          <a:ea typeface="Cambria Math"/>
                          <a:cs typeface="NikoshBAN" pitchFamily="2" charset="0"/>
                        </a:rPr>
                        <m:t>= </m:t>
                      </m:r>
                      <m:f>
                        <m:fPr>
                          <m:ctrlPr>
                            <a:rPr lang="bn-IN" sz="3600" b="0" i="1" smtClean="0">
                              <a:solidFill>
                                <a:schemeClr val="tx1"/>
                              </a:solidFill>
                              <a:latin typeface="Cambria Math" panose="02040503050406030204" pitchFamily="18" charset="0"/>
                              <a:ea typeface="Cambria Math"/>
                              <a:cs typeface="NikoshBAN" pitchFamily="2" charset="0"/>
                            </a:rPr>
                          </m:ctrlPr>
                        </m:fPr>
                        <m:num>
                          <m:r>
                            <a:rPr lang="bn-IN" sz="3600" b="0" i="1" smtClean="0">
                              <a:solidFill>
                                <a:schemeClr val="tx1"/>
                              </a:solidFill>
                              <a:latin typeface="Cambria Math"/>
                              <a:ea typeface="Cambria Math"/>
                              <a:cs typeface="NikoshBAN" pitchFamily="2" charset="0"/>
                            </a:rPr>
                            <m:t>পিচ</m:t>
                          </m:r>
                        </m:num>
                        <m:den>
                          <m:r>
                            <m:rPr>
                              <m:nor/>
                            </m:rPr>
                            <a:rPr lang="bn-IN" sz="3600" dirty="0">
                              <a:solidFill>
                                <a:schemeClr val="tx1"/>
                              </a:solidFill>
                              <a:latin typeface="NikoshBAN" pitchFamily="2" charset="0"/>
                              <a:cs typeface="NikoshBAN" pitchFamily="2" charset="0"/>
                            </a:rPr>
                            <m:t>বৃত্তাকার স্কেলের ভাগ সংখ্যা</m:t>
                          </m:r>
                        </m:den>
                      </m:f>
                    </m:oMath>
                  </m:oMathPara>
                </a14:m>
                <a:endParaRPr lang="en-US" sz="3600" dirty="0">
                  <a:solidFill>
                    <a:schemeClr val="tx1"/>
                  </a:solidFill>
                  <a:latin typeface="NikoshBAN" pitchFamily="2" charset="0"/>
                  <a:cs typeface="NikoshBAN" pitchFamily="2"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12687" y="5172094"/>
                <a:ext cx="7491725" cy="838200"/>
              </a:xfrm>
              <a:prstGeom prst="rect">
                <a:avLst/>
              </a:prstGeom>
              <a:blipFill>
                <a:blip r:embed="rId4"/>
                <a:stretch>
                  <a:fillRect t="-11594" b="-19565"/>
                </a:stretch>
              </a:blipFill>
              <a:ln>
                <a:noFill/>
              </a:ln>
            </p:spPr>
            <p:txBody>
              <a:bodyPr/>
              <a:lstStyle/>
              <a:p>
                <a:r>
                  <a:rPr lang="en-US">
                    <a:noFill/>
                  </a:rPr>
                  <a:t> </a:t>
                </a:r>
              </a:p>
            </p:txBody>
          </p:sp>
        </mc:Fallback>
      </mc:AlternateContent>
      <p:sp>
        <p:nvSpPr>
          <p:cNvPr id="8" name="TextBox 7"/>
          <p:cNvSpPr txBox="1"/>
          <p:nvPr/>
        </p:nvSpPr>
        <p:spPr>
          <a:xfrm>
            <a:off x="2883537" y="307869"/>
            <a:ext cx="4953000" cy="830997"/>
          </a:xfrm>
          <a:prstGeom prst="rect">
            <a:avLst/>
          </a:prstGeom>
          <a:solidFill>
            <a:srgbClr val="00FF00"/>
          </a:solid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বক্রতলের</a:t>
            </a:r>
            <a:r>
              <a:rPr lang="en-US" sz="4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4400" dirty="0" err="1">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উচ্চতা</a:t>
            </a:r>
            <a:r>
              <a:rPr lang="en-US" sz="4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4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t>
            </a:r>
            <a:r>
              <a:rPr lang="en-US" sz="4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নির্ণয়</a:t>
            </a:r>
            <a:r>
              <a:rPr lang="en-US" sz="4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4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257300" y="969629"/>
            <a:ext cx="1524000" cy="646331"/>
          </a:xfrm>
          <a:prstGeom prst="rect">
            <a:avLst/>
          </a:prstGeom>
          <a:noFill/>
        </p:spPr>
        <p:txBody>
          <a:bodyPr wrap="square" rtlCol="0">
            <a:spAutoFit/>
          </a:bodyPr>
          <a:lstStyle/>
          <a:p>
            <a:r>
              <a:rPr lang="bn-IN" sz="3600" dirty="0" smtClean="0">
                <a:latin typeface="NikoshBAN" panose="02000000000000000000" pitchFamily="2" charset="0"/>
                <a:cs typeface="NikoshBAN" panose="02000000000000000000" pitchFamily="2" charset="0"/>
              </a:rPr>
              <a:t>এখানে,</a:t>
            </a:r>
            <a:endParaRPr lang="en-US" sz="3600" dirty="0">
              <a:latin typeface="NikoshBAN" panose="02000000000000000000" pitchFamily="2" charset="0"/>
              <a:cs typeface="NikoshBAN" panose="02000000000000000000" pitchFamily="2" charset="0"/>
            </a:endParaRPr>
          </a:p>
        </p:txBody>
      </p:sp>
      <p:sp>
        <p:nvSpPr>
          <p:cNvPr id="10" name="TextBox 9"/>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971089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1" presetClass="emph" presetSubtype="0" repeatCount="indefinite" fill="hold" grpId="1" nodeType="afterEffect">
                                  <p:stCondLst>
                                    <p:cond delay="0"/>
                                  </p:stCondLst>
                                  <p:childTnLst>
                                    <p:animClr clrSpc="hsl" dir="cw">
                                      <p:cBhvr override="childStyle">
                                        <p:cTn id="10" dur="500" fill="hold"/>
                                        <p:tgtEl>
                                          <p:spTgt spid="8"/>
                                        </p:tgtEl>
                                        <p:attrNameLst>
                                          <p:attrName>style.color</p:attrName>
                                        </p:attrNameLst>
                                      </p:cBhvr>
                                      <p:by>
                                        <p:hsl h="7200000" s="0" l="0"/>
                                      </p:by>
                                    </p:animClr>
                                    <p:animClr clrSpc="hsl" dir="cw">
                                      <p:cBhvr>
                                        <p:cTn id="11" dur="500" fill="hold"/>
                                        <p:tgtEl>
                                          <p:spTgt spid="8"/>
                                        </p:tgtEl>
                                        <p:attrNameLst>
                                          <p:attrName>fillcolor</p:attrName>
                                        </p:attrNameLst>
                                      </p:cBhvr>
                                      <p:by>
                                        <p:hsl h="7200000" s="0" l="0"/>
                                      </p:by>
                                    </p:animClr>
                                    <p:animClr clrSpc="hsl" dir="cw">
                                      <p:cBhvr>
                                        <p:cTn id="12" dur="500" fill="hold"/>
                                        <p:tgtEl>
                                          <p:spTgt spid="8"/>
                                        </p:tgtEl>
                                        <p:attrNameLst>
                                          <p:attrName>stroke.color</p:attrName>
                                        </p:attrNameLst>
                                      </p:cBhvr>
                                      <p:by>
                                        <p:hsl h="7200000" s="0" l="0"/>
                                      </p:by>
                                    </p:animClr>
                                    <p:set>
                                      <p:cBhvr>
                                        <p:cTn id="13" dur="500" fill="hold"/>
                                        <p:tgtEl>
                                          <p:spTgt spid="8"/>
                                        </p:tgtEl>
                                        <p:attrNameLst>
                                          <p:attrName>fill.type</p:attrName>
                                        </p:attrNameLst>
                                      </p:cBhvr>
                                      <p:to>
                                        <p:strVal val="solid"/>
                                      </p:to>
                                    </p:set>
                                  </p:childTnLst>
                                </p:cTn>
                              </p:par>
                            </p:childTnLst>
                          </p:cTn>
                        </p:par>
                        <p:par>
                          <p:cTn id="14" fill="hold">
                            <p:stCondLst>
                              <p:cond delay="2500"/>
                            </p:stCondLst>
                            <p:childTnLst>
                              <p:par>
                                <p:cTn id="15" presetID="6"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par>
                          <p:cTn id="18" fill="hold">
                            <p:stCondLst>
                              <p:cond delay="45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5500"/>
                            </p:stCondLst>
                            <p:childTnLst>
                              <p:par>
                                <p:cTn id="25" presetID="42"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65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7500"/>
                            </p:stCondLst>
                            <p:childTnLst>
                              <p:par>
                                <p:cTn id="37" presetID="42"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par>
                          <p:cTn id="42" fill="hold">
                            <p:stCondLst>
                              <p:cond delay="8500"/>
                            </p:stCondLst>
                            <p:childTnLst>
                              <p:par>
                                <p:cTn id="43" presetID="42" presetClass="entr" presetSubtype="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par>
                          <p:cTn id="48" fill="hold">
                            <p:stCondLst>
                              <p:cond delay="9500"/>
                            </p:stCondLst>
                            <p:childTnLst>
                              <p:par>
                                <p:cTn id="49" presetID="42" presetClass="entr" presetSubtype="0"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par>
                          <p:cTn id="54" fill="hold">
                            <p:stCondLst>
                              <p:cond delay="10500"/>
                            </p:stCondLst>
                            <p:childTnLst>
                              <p:par>
                                <p:cTn id="55" presetID="2" presetClass="entr" presetSubtype="2" repeatCount="indefinite"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0" fill="hold"/>
                                        <p:tgtEl>
                                          <p:spTgt spid="10"/>
                                        </p:tgtEl>
                                        <p:attrNameLst>
                                          <p:attrName>ppt_x</p:attrName>
                                        </p:attrNameLst>
                                      </p:cBhvr>
                                      <p:tavLst>
                                        <p:tav tm="0">
                                          <p:val>
                                            <p:strVal val="1+#ppt_w/2"/>
                                          </p:val>
                                        </p:tav>
                                        <p:tav tm="100000">
                                          <p:val>
                                            <p:strVal val="#ppt_x"/>
                                          </p:val>
                                        </p:tav>
                                      </p:tavLst>
                                    </p:anim>
                                    <p:anim calcmode="lin" valueType="num">
                                      <p:cBhvr additive="base">
                                        <p:cTn id="58" dur="5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animBg="1"/>
      <p:bldP spid="8" grpId="0" animBg="1"/>
      <p:bldP spid="8" grpId="1"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9" name="Rectangle 8"/>
          <p:cNvSpPr/>
          <p:nvPr/>
        </p:nvSpPr>
        <p:spPr>
          <a:xfrm>
            <a:off x="2838450" y="114649"/>
            <a:ext cx="4533900" cy="762000"/>
          </a:xfrm>
          <a:prstGeom prst="rect">
            <a:avLst/>
          </a:prstGeom>
          <a:solidFill>
            <a:srgbClr val="00FF00"/>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bn-IN"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40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গোলীয়তলে</a:t>
            </a:r>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উপর</a:t>
            </a:r>
            <a:r>
              <a:rPr lang="en-US"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পাঠগ্রহন</a:t>
            </a:r>
            <a:endParaRPr lang="en-US" sz="4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pic>
        <p:nvPicPr>
          <p:cNvPr id="16" name="Picture 15"/>
          <p:cNvPicPr>
            <a:picLocks noChangeAspect="1"/>
          </p:cNvPicPr>
          <p:nvPr/>
        </p:nvPicPr>
        <p:blipFill rotWithShape="1">
          <a:blip r:embed="rId2"/>
          <a:srcRect l="33129" t="1041" b="29275"/>
          <a:stretch/>
        </p:blipFill>
        <p:spPr>
          <a:xfrm>
            <a:off x="2171700" y="930168"/>
            <a:ext cx="5867400" cy="3511218"/>
          </a:xfrm>
          <a:prstGeom prst="rect">
            <a:avLst/>
          </a:prstGeom>
        </p:spPr>
      </p:pic>
      <p:sp>
        <p:nvSpPr>
          <p:cNvPr id="19" name="TextBox 18"/>
          <p:cNvSpPr txBox="1"/>
          <p:nvPr/>
        </p:nvSpPr>
        <p:spPr>
          <a:xfrm>
            <a:off x="-26894" y="4464425"/>
            <a:ext cx="10313893" cy="2278892"/>
          </a:xfrm>
          <a:prstGeom prst="rect">
            <a:avLst/>
          </a:prstGeom>
          <a:solidFill>
            <a:schemeClr val="accent1">
              <a:lumMod val="20000"/>
              <a:lumOff val="80000"/>
            </a:schemeClr>
          </a:solidFill>
        </p:spPr>
        <p:txBody>
          <a:bodyPr wrap="square" rtlCol="0">
            <a:spAutoFit/>
          </a:bodyPr>
          <a:lstStyle/>
          <a:p>
            <a:r>
              <a:rPr lang="bn-IN"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প্রথমে স্ফেরোমিটারটিকে গোলীয় তল তথা উত্তল লেন্সের উপর স্থাপন করা হয় এবং মধ্যের স্ক্রুটিকে নিচে বা উপরে সরিয়ে স্ফেরোমিটারের পা তিনটি গোলীয় তলের উপর স্পর্শ করানো হয়। এরপর একটি পাতলা কাগজের টুকরার সাহায্যে স্ফেরোমিটারের পা তিনটি গোলীয় তলে যাতে ভালভাবে স্পর্শকরে (চিত্রানুযায়ী ) তা দেখে নেওয়া হয়। এরপর বৃত্তাকার স্কেলের আদিপাঠ দেখে নেওয়া হয়।  </a:t>
            </a:r>
            <a:endParaRPr lang="en-US"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5" name="TextBox 4"/>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292782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par>
                          <p:cTn id="12" fill="hold">
                            <p:stCondLst>
                              <p:cond delay="4000"/>
                            </p:stCondLst>
                            <p:childTnLst>
                              <p:par>
                                <p:cTn id="13" presetID="21" presetClass="emph" presetSubtype="0" repeatCount="indefinite" fill="hold" grpId="1" nodeType="afterEffect">
                                  <p:stCondLst>
                                    <p:cond delay="0"/>
                                  </p:stCondLst>
                                  <p:childTnLst>
                                    <p:animClr clrSpc="hsl" dir="cw">
                                      <p:cBhvr override="childStyle">
                                        <p:cTn id="14" dur="500" fill="hold"/>
                                        <p:tgtEl>
                                          <p:spTgt spid="9"/>
                                        </p:tgtEl>
                                        <p:attrNameLst>
                                          <p:attrName>style.color</p:attrName>
                                        </p:attrNameLst>
                                      </p:cBhvr>
                                      <p:by>
                                        <p:hsl h="7200000" s="0" l="0"/>
                                      </p:by>
                                    </p:animClr>
                                    <p:animClr clrSpc="hsl" dir="cw">
                                      <p:cBhvr>
                                        <p:cTn id="15" dur="500" fill="hold"/>
                                        <p:tgtEl>
                                          <p:spTgt spid="9"/>
                                        </p:tgtEl>
                                        <p:attrNameLst>
                                          <p:attrName>fillcolor</p:attrName>
                                        </p:attrNameLst>
                                      </p:cBhvr>
                                      <p:by>
                                        <p:hsl h="7200000" s="0" l="0"/>
                                      </p:by>
                                    </p:animClr>
                                    <p:animClr clrSpc="hsl" dir="cw">
                                      <p:cBhvr>
                                        <p:cTn id="16" dur="500" fill="hold"/>
                                        <p:tgtEl>
                                          <p:spTgt spid="9"/>
                                        </p:tgtEl>
                                        <p:attrNameLst>
                                          <p:attrName>stroke.color</p:attrName>
                                        </p:attrNameLst>
                                      </p:cBhvr>
                                      <p:by>
                                        <p:hsl h="7200000" s="0" l="0"/>
                                      </p:by>
                                    </p:animClr>
                                    <p:set>
                                      <p:cBhvr>
                                        <p:cTn id="17" dur="500" fill="hold"/>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 presetClass="entr" presetSubtype="2" repeatCount="indefinite"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0" fill="hold"/>
                                        <p:tgtEl>
                                          <p:spTgt spid="5"/>
                                        </p:tgtEl>
                                        <p:attrNameLst>
                                          <p:attrName>ppt_x</p:attrName>
                                        </p:attrNameLst>
                                      </p:cBhvr>
                                      <p:tavLst>
                                        <p:tav tm="0">
                                          <p:val>
                                            <p:strVal val="1+#ppt_w/2"/>
                                          </p:val>
                                        </p:tav>
                                        <p:tav tm="100000">
                                          <p:val>
                                            <p:strVal val="#ppt_x"/>
                                          </p:val>
                                        </p:tav>
                                      </p:tavLst>
                                    </p:anim>
                                    <p:anim calcmode="lin" valueType="num">
                                      <p:cBhvr additive="base">
                                        <p:cTn id="29" dur="5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9"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6750" t="992" r="31980" b="30627"/>
          <a:stretch/>
        </p:blipFill>
        <p:spPr>
          <a:xfrm>
            <a:off x="3272430" y="985329"/>
            <a:ext cx="3665940" cy="3511218"/>
          </a:xfrm>
          <a:prstGeom prst="rect">
            <a:avLst/>
          </a:prstGeom>
        </p:spPr>
      </p:pic>
      <p:sp>
        <p:nvSpPr>
          <p:cNvPr id="8" name="Rectangle 7"/>
          <p:cNvSpPr/>
          <p:nvPr/>
        </p:nvSpPr>
        <p:spPr>
          <a:xfrm>
            <a:off x="60512" y="1911078"/>
            <a:ext cx="3003176" cy="829860"/>
          </a:xfrm>
          <a:prstGeom prst="rect">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dirty="0" err="1" smtClean="0">
                <a:solidFill>
                  <a:schemeClr val="tx1"/>
                </a:solidFill>
                <a:latin typeface="NikoshBAN" pitchFamily="2" charset="0"/>
                <a:cs typeface="NikoshBAN" pitchFamily="2" charset="0"/>
              </a:rPr>
              <a:t>বৃত্তাকা</a:t>
            </a:r>
            <a:r>
              <a:rPr lang="bn-IN" sz="2000" dirty="0" smtClean="0">
                <a:solidFill>
                  <a:schemeClr val="tx1"/>
                </a:solidFill>
                <a:latin typeface="NikoshBAN" pitchFamily="2" charset="0"/>
                <a:cs typeface="NikoshBAN" pitchFamily="2" charset="0"/>
              </a:rPr>
              <a:t>র স্কেলের আদিপাঠ</a:t>
            </a:r>
            <a:r>
              <a:rPr lang="en-US" sz="2000" dirty="0" smtClean="0">
                <a:solidFill>
                  <a:schemeClr val="tx1"/>
                </a:solidFill>
                <a:latin typeface="NikoshBAN" pitchFamily="2" charset="0"/>
                <a:cs typeface="NikoshBAN" pitchFamily="2" charset="0"/>
              </a:rPr>
              <a:t> C</a:t>
            </a:r>
            <a:r>
              <a:rPr lang="bn-IN" sz="2000" dirty="0" smtClean="0">
                <a:solidFill>
                  <a:schemeClr val="tx1"/>
                </a:solidFill>
                <a:latin typeface="NikoshBAN" pitchFamily="2" charset="0"/>
                <a:cs typeface="NikoshBAN" pitchFamily="2" charset="0"/>
              </a:rPr>
              <a:t>=</a:t>
            </a:r>
            <a:r>
              <a:rPr lang="en-US" sz="2000" dirty="0" smtClean="0">
                <a:solidFill>
                  <a:schemeClr val="tx1"/>
                </a:solidFill>
                <a:latin typeface="NikoshBAN" pitchFamily="2" charset="0"/>
                <a:cs typeface="NikoshBAN" pitchFamily="2" charset="0"/>
              </a:rPr>
              <a:t> </a:t>
            </a:r>
            <a:r>
              <a:rPr lang="en-US" sz="2000" dirty="0" smtClean="0">
                <a:solidFill>
                  <a:schemeClr val="tx1"/>
                </a:solidFill>
                <a:latin typeface="Times New Roman" panose="02020603050405020304" pitchFamily="18" charset="0"/>
                <a:cs typeface="Times New Roman" panose="02020603050405020304" pitchFamily="18" charset="0"/>
              </a:rPr>
              <a:t>20</a:t>
            </a:r>
            <a:endParaRPr lang="en-US" sz="2000" dirty="0">
              <a:solidFill>
                <a:schemeClr val="tx1"/>
              </a:solidFill>
              <a:latin typeface="Times New Roman" pitchFamily="18" charset="0"/>
              <a:cs typeface="Times New Roman" pitchFamily="18" charset="0"/>
            </a:endParaRPr>
          </a:p>
        </p:txBody>
      </p:sp>
      <p:sp>
        <p:nvSpPr>
          <p:cNvPr id="9" name="Rectangle 8"/>
          <p:cNvSpPr/>
          <p:nvPr/>
        </p:nvSpPr>
        <p:spPr>
          <a:xfrm>
            <a:off x="3047862" y="189399"/>
            <a:ext cx="4080870" cy="762000"/>
          </a:xfrm>
          <a:prstGeom prst="rect">
            <a:avLst/>
          </a:prstGeom>
          <a:solidFill>
            <a:srgbClr val="00FF00"/>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bn-IN"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বৃত্তাকার</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স্কেলের</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আদি</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পাঠ</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endParaRPr lang="en-US" sz="36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19" name="TextBox 18"/>
          <p:cNvSpPr txBox="1"/>
          <p:nvPr/>
        </p:nvSpPr>
        <p:spPr>
          <a:xfrm>
            <a:off x="1142999" y="4876800"/>
            <a:ext cx="7924801" cy="1077218"/>
          </a:xfrm>
          <a:prstGeom prst="rect">
            <a:avLst/>
          </a:prstGeom>
          <a:solidFill>
            <a:schemeClr val="accent1">
              <a:lumMod val="20000"/>
              <a:lumOff val="80000"/>
            </a:schemeClr>
          </a:solidFill>
        </p:spPr>
        <p:txBody>
          <a:bodyPr wrap="square" rtlCol="0">
            <a:spAutoFit/>
          </a:bodyPr>
          <a:lstStyle/>
          <a:p>
            <a:r>
              <a:rPr lang="bn-IN"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স্ফেরোমিটারের পা তিনটি গোলীয় তলের উপর স্পর্শ করা</a:t>
            </a:r>
            <a:r>
              <a:rPr lang="en-US"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র </a:t>
            </a:r>
            <a:r>
              <a:rPr lang="en-US" sz="32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বৃত্তাকার স্কেলের আদিপাঠ</a:t>
            </a:r>
            <a:r>
              <a:rPr lang="en-US" sz="320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en-US" sz="3200" smtClean="0">
                <a:ln w="0"/>
                <a:effectLst>
                  <a:outerShdw blurRad="38100" dist="19050" dir="2700000" algn="tl" rotWithShape="0">
                    <a:schemeClr val="dk1">
                      <a:alpha val="40000"/>
                    </a:schemeClr>
                  </a:outerShdw>
                </a:effectLst>
                <a:latin typeface="Times New Roman" panose="02020603050405020304" pitchFamily="18" charset="0"/>
                <a:cs typeface="NikoshBAN" panose="02000000000000000000" pitchFamily="2" charset="0"/>
              </a:rPr>
              <a:t>20 </a:t>
            </a:r>
            <a:r>
              <a:rPr lang="bn-IN" sz="320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cxnSp>
        <p:nvCxnSpPr>
          <p:cNvPr id="20" name="Straight Arrow Connector 19"/>
          <p:cNvCxnSpPr/>
          <p:nvPr/>
        </p:nvCxnSpPr>
        <p:spPr>
          <a:xfrm flipV="1">
            <a:off x="2933700" y="2112696"/>
            <a:ext cx="1342464" cy="21331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959896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par>
                          <p:cTn id="12" fill="hold">
                            <p:stCondLst>
                              <p:cond delay="4000"/>
                            </p:stCondLst>
                            <p:childTnLst>
                              <p:par>
                                <p:cTn id="13" presetID="21" presetClass="emph" presetSubtype="0" repeatCount="indefinite" fill="hold" grpId="1" nodeType="afterEffect">
                                  <p:stCondLst>
                                    <p:cond delay="0"/>
                                  </p:stCondLst>
                                  <p:childTnLst>
                                    <p:animClr clrSpc="hsl" dir="cw">
                                      <p:cBhvr override="childStyle">
                                        <p:cTn id="14" dur="500" fill="hold"/>
                                        <p:tgtEl>
                                          <p:spTgt spid="9"/>
                                        </p:tgtEl>
                                        <p:attrNameLst>
                                          <p:attrName>style.color</p:attrName>
                                        </p:attrNameLst>
                                      </p:cBhvr>
                                      <p:by>
                                        <p:hsl h="7200000" s="0" l="0"/>
                                      </p:by>
                                    </p:animClr>
                                    <p:animClr clrSpc="hsl" dir="cw">
                                      <p:cBhvr>
                                        <p:cTn id="15" dur="500" fill="hold"/>
                                        <p:tgtEl>
                                          <p:spTgt spid="9"/>
                                        </p:tgtEl>
                                        <p:attrNameLst>
                                          <p:attrName>fillcolor</p:attrName>
                                        </p:attrNameLst>
                                      </p:cBhvr>
                                      <p:by>
                                        <p:hsl h="7200000" s="0" l="0"/>
                                      </p:by>
                                    </p:animClr>
                                    <p:animClr clrSpc="hsl" dir="cw">
                                      <p:cBhvr>
                                        <p:cTn id="16" dur="500" fill="hold"/>
                                        <p:tgtEl>
                                          <p:spTgt spid="9"/>
                                        </p:tgtEl>
                                        <p:attrNameLst>
                                          <p:attrName>stroke.color</p:attrName>
                                        </p:attrNameLst>
                                      </p:cBhvr>
                                      <p:by>
                                        <p:hsl h="7200000" s="0" l="0"/>
                                      </p:by>
                                    </p:animClr>
                                    <p:set>
                                      <p:cBhvr>
                                        <p:cTn id="17" dur="500" fill="hold"/>
                                        <p:tgtEl>
                                          <p:spTgt spid="9"/>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par>
                          <p:cTn id="23" fill="hold">
                            <p:stCondLst>
                              <p:cond delay="2000"/>
                            </p:stCondLst>
                            <p:childTnLst>
                              <p:par>
                                <p:cTn id="24" presetID="22" presetClass="entr" presetSubtype="8" repeatCount="indefinite"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 presetClass="entr" presetSubtype="2" repeatCount="indefinite"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0" fill="hold"/>
                                        <p:tgtEl>
                                          <p:spTgt spid="7"/>
                                        </p:tgtEl>
                                        <p:attrNameLst>
                                          <p:attrName>ppt_x</p:attrName>
                                        </p:attrNameLst>
                                      </p:cBhvr>
                                      <p:tavLst>
                                        <p:tav tm="0">
                                          <p:val>
                                            <p:strVal val="1+#ppt_w/2"/>
                                          </p:val>
                                        </p:tav>
                                        <p:tav tm="100000">
                                          <p:val>
                                            <p:strVal val="#ppt_x"/>
                                          </p:val>
                                        </p:tav>
                                      </p:tavLst>
                                    </p:anim>
                                    <p:anim calcmode="lin" valueType="num">
                                      <p:cBhvr additive="base">
                                        <p:cTn id="38" dur="5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9"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8805"/>
          <a:stretch/>
        </p:blipFill>
        <p:spPr>
          <a:xfrm>
            <a:off x="2914648" y="1124605"/>
            <a:ext cx="4381499" cy="3172777"/>
          </a:xfrm>
          <a:prstGeom prst="rect">
            <a:avLst/>
          </a:prstGeom>
        </p:spPr>
      </p:pic>
      <p:sp>
        <p:nvSpPr>
          <p:cNvPr id="4" name="Rectangle 3"/>
          <p:cNvSpPr/>
          <p:nvPr/>
        </p:nvSpPr>
        <p:spPr>
          <a:xfrm>
            <a:off x="2247898" y="195562"/>
            <a:ext cx="5715001" cy="762000"/>
          </a:xfrm>
          <a:prstGeom prst="rect">
            <a:avLst/>
          </a:prstGeom>
          <a:solidFill>
            <a:srgbClr val="00FF00"/>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bn-IN"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সমতল কাঁচফলকের উপর</a:t>
            </a:r>
            <a:r>
              <a:rPr lang="en-US"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পাঠগ্রহন</a:t>
            </a:r>
            <a:endParaRPr lang="en-US" sz="36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5" name="TextBox 4"/>
          <p:cNvSpPr txBox="1"/>
          <p:nvPr/>
        </p:nvSpPr>
        <p:spPr>
          <a:xfrm>
            <a:off x="190499" y="4464425"/>
            <a:ext cx="9906001" cy="224676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bn-IN"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স্ফেরোমিটারটিকে কাঁচফলকের উপর স্থাপন করা হয় এবং মধ্যের স্ক্রুটিকে নিচে বা উপরে সরিয়ে স্ফেরোমিটারের পা তিনটি কাঁচফলক তলের উপর স্পর্শ করানো হয়। এরপর একটি পাতলা কাগজের টুকরার সাহায্যে স্ফেরোমিটারের পা তিনটি কাঁচফলক তলে যাতে ভালভাবে স্পর্শকরে (চিত্রানুযায়ী ) তা দেখে নেওয়া হয়। এরপর বৃত্তাকার স্কেলের পূর্ণ ঘুর্ণন সংখ্যা ও অতিরিক্ত ভাগ সংখ্যা দেখে নেওয়া হয়।  </a:t>
            </a:r>
            <a:endParaRPr lang="en-US"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089032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9000">
        <p15:prstTrans prst="pageCurlDouble" invX="1"/>
      </p:transition>
    </mc:Choice>
    <mc:Fallback xmlns="">
      <p:transition spd="slow" advTm="2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4000"/>
                            </p:stCondLst>
                            <p:childTnLst>
                              <p:par>
                                <p:cTn id="13" presetID="21" presetClass="emph" presetSubtype="0" repeatCount="indefinite" fill="hold" grpId="1" nodeType="afterEffect">
                                  <p:stCondLst>
                                    <p:cond delay="0"/>
                                  </p:stCondLst>
                                  <p:childTnLst>
                                    <p:animClr clrSpc="hsl" dir="cw">
                                      <p:cBhvr override="childStyle">
                                        <p:cTn id="14" dur="500" fill="hold"/>
                                        <p:tgtEl>
                                          <p:spTgt spid="4"/>
                                        </p:tgtEl>
                                        <p:attrNameLst>
                                          <p:attrName>style.color</p:attrName>
                                        </p:attrNameLst>
                                      </p:cBhvr>
                                      <p:by>
                                        <p:hsl h="7200000" s="0" l="0"/>
                                      </p:by>
                                    </p:animClr>
                                    <p:animClr clrSpc="hsl" dir="cw">
                                      <p:cBhvr>
                                        <p:cTn id="15" dur="500" fill="hold"/>
                                        <p:tgtEl>
                                          <p:spTgt spid="4"/>
                                        </p:tgtEl>
                                        <p:attrNameLst>
                                          <p:attrName>fillcolor</p:attrName>
                                        </p:attrNameLst>
                                      </p:cBhvr>
                                      <p:by>
                                        <p:hsl h="7200000" s="0" l="0"/>
                                      </p:by>
                                    </p:animClr>
                                    <p:animClr clrSpc="hsl" dir="cw">
                                      <p:cBhvr>
                                        <p:cTn id="16" dur="500" fill="hold"/>
                                        <p:tgtEl>
                                          <p:spTgt spid="4"/>
                                        </p:tgtEl>
                                        <p:attrNameLst>
                                          <p:attrName>stroke.color</p:attrName>
                                        </p:attrNameLst>
                                      </p:cBhvr>
                                      <p:by>
                                        <p:hsl h="7200000" s="0" l="0"/>
                                      </p:by>
                                    </p:animClr>
                                    <p:set>
                                      <p:cBhvr>
                                        <p:cTn id="17" dur="500" fill="hold"/>
                                        <p:tgtEl>
                                          <p:spTgt spid="4"/>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 presetClass="entr" presetSubtype="2" repeatCount="indefinite"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0" fill="hold"/>
                                        <p:tgtEl>
                                          <p:spTgt spid="6"/>
                                        </p:tgtEl>
                                        <p:attrNameLst>
                                          <p:attrName>ppt_x</p:attrName>
                                        </p:attrNameLst>
                                      </p:cBhvr>
                                      <p:tavLst>
                                        <p:tav tm="0">
                                          <p:val>
                                            <p:strVal val="1+#ppt_w/2"/>
                                          </p:val>
                                        </p:tav>
                                        <p:tav tm="100000">
                                          <p:val>
                                            <p:strVal val="#ppt_x"/>
                                          </p:val>
                                        </p:tav>
                                      </p:tavLst>
                                    </p:anim>
                                    <p:anim calcmode="lin" valueType="num">
                                      <p:cBhvr additive="base">
                                        <p:cTn id="29"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2667000" y="300200"/>
            <a:ext cx="4876800" cy="762000"/>
          </a:xfrm>
          <a:prstGeom prst="rect">
            <a:avLst/>
          </a:prstGeom>
          <a:solidFill>
            <a:srgbClr val="00FF00"/>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bn-IN"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বৃত্তাকার</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স্কেলের</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পূর্ণ</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ঘূর্ণন</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সংখ্যা</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endParaRPr lang="en-US" sz="36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5" name="TextBox 4"/>
          <p:cNvSpPr txBox="1"/>
          <p:nvPr/>
        </p:nvSpPr>
        <p:spPr>
          <a:xfrm>
            <a:off x="800100" y="5147823"/>
            <a:ext cx="8610601" cy="107721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স্ফেরোমিটারের পা তিনটি কাঁচফলক তলের উপর স্পর্শকরে তখন </a:t>
            </a:r>
            <a:endParaRPr lang="en-US"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বৃত্তাকার স্কেলের পূর্ণ ঘুর্ণন সংখ্যা </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M=2 </a:t>
            </a:r>
            <a:endPar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pic>
        <p:nvPicPr>
          <p:cNvPr id="2" name="Picture 1"/>
          <p:cNvPicPr>
            <a:picLocks noChangeAspect="1"/>
          </p:cNvPicPr>
          <p:nvPr/>
        </p:nvPicPr>
        <p:blipFill rotWithShape="1">
          <a:blip r:embed="rId2"/>
          <a:srcRect l="9590" t="2512" r="11347"/>
          <a:stretch/>
        </p:blipFill>
        <p:spPr>
          <a:xfrm>
            <a:off x="2171700" y="988938"/>
            <a:ext cx="5867400" cy="3887862"/>
          </a:xfrm>
          <a:prstGeom prst="rect">
            <a:avLst/>
          </a:prstGeom>
        </p:spPr>
      </p:pic>
      <p:sp>
        <p:nvSpPr>
          <p:cNvPr id="7" name="Rectangle 6"/>
          <p:cNvSpPr/>
          <p:nvPr/>
        </p:nvSpPr>
        <p:spPr>
          <a:xfrm rot="16200000">
            <a:off x="-467692" y="2310519"/>
            <a:ext cx="3911648"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bn-IN"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বৃত্তাকার স্কেলের পূর্ণ ঘুর্ণন সংখ্যা </a:t>
            </a:r>
            <a:r>
              <a:rPr lang="en-US"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M=2 </a:t>
            </a:r>
            <a:endParaRPr lang="en-US"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cxnSp>
        <p:nvCxnSpPr>
          <p:cNvPr id="9" name="Straight Arrow Connector 8"/>
          <p:cNvCxnSpPr/>
          <p:nvPr/>
        </p:nvCxnSpPr>
        <p:spPr>
          <a:xfrm>
            <a:off x="1718965" y="1193238"/>
            <a:ext cx="2052935" cy="71176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8" name="TextBox 7"/>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902856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4000"/>
                            </p:stCondLst>
                            <p:childTnLst>
                              <p:par>
                                <p:cTn id="13" presetID="21" presetClass="emph" presetSubtype="0" repeatCount="indefinite" fill="hold" grpId="1" nodeType="afterEffect">
                                  <p:stCondLst>
                                    <p:cond delay="0"/>
                                  </p:stCondLst>
                                  <p:childTnLst>
                                    <p:animClr clrSpc="hsl" dir="cw">
                                      <p:cBhvr override="childStyle">
                                        <p:cTn id="14" dur="500" fill="hold"/>
                                        <p:tgtEl>
                                          <p:spTgt spid="4"/>
                                        </p:tgtEl>
                                        <p:attrNameLst>
                                          <p:attrName>style.color</p:attrName>
                                        </p:attrNameLst>
                                      </p:cBhvr>
                                      <p:by>
                                        <p:hsl h="7200000" s="0" l="0"/>
                                      </p:by>
                                    </p:animClr>
                                    <p:animClr clrSpc="hsl" dir="cw">
                                      <p:cBhvr>
                                        <p:cTn id="15" dur="500" fill="hold"/>
                                        <p:tgtEl>
                                          <p:spTgt spid="4"/>
                                        </p:tgtEl>
                                        <p:attrNameLst>
                                          <p:attrName>fillcolor</p:attrName>
                                        </p:attrNameLst>
                                      </p:cBhvr>
                                      <p:by>
                                        <p:hsl h="7200000" s="0" l="0"/>
                                      </p:by>
                                    </p:animClr>
                                    <p:animClr clrSpc="hsl" dir="cw">
                                      <p:cBhvr>
                                        <p:cTn id="16" dur="500" fill="hold"/>
                                        <p:tgtEl>
                                          <p:spTgt spid="4"/>
                                        </p:tgtEl>
                                        <p:attrNameLst>
                                          <p:attrName>stroke.color</p:attrName>
                                        </p:attrNameLst>
                                      </p:cBhvr>
                                      <p:by>
                                        <p:hsl h="7200000" s="0" l="0"/>
                                      </p:by>
                                    </p:animClr>
                                    <p:set>
                                      <p:cBhvr>
                                        <p:cTn id="17" dur="500" fill="hold"/>
                                        <p:tgtEl>
                                          <p:spTgt spid="4"/>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par>
                          <p:cTn id="23" fill="hold">
                            <p:stCondLst>
                              <p:cond delay="2000"/>
                            </p:stCondLst>
                            <p:childTnLst>
                              <p:par>
                                <p:cTn id="24" presetID="22" presetClass="entr" presetSubtype="8" repeatCount="indefinite"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 presetClass="entr" presetSubtype="2" repeatCount="indefinite"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0" fill="hold"/>
                                        <p:tgtEl>
                                          <p:spTgt spid="8"/>
                                        </p:tgtEl>
                                        <p:attrNameLst>
                                          <p:attrName>ppt_x</p:attrName>
                                        </p:attrNameLst>
                                      </p:cBhvr>
                                      <p:tavLst>
                                        <p:tav tm="0">
                                          <p:val>
                                            <p:strVal val="1+#ppt_w/2"/>
                                          </p:val>
                                        </p:tav>
                                        <p:tav tm="100000">
                                          <p:val>
                                            <p:strVal val="#ppt_x"/>
                                          </p:val>
                                        </p:tav>
                                      </p:tavLst>
                                    </p:anim>
                                    <p:anim calcmode="lin" valueType="num">
                                      <p:cBhvr additive="base">
                                        <p:cTn id="38" dur="5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2438400" y="218912"/>
            <a:ext cx="5638800" cy="762000"/>
          </a:xfrm>
          <a:prstGeom prst="rect">
            <a:avLst/>
          </a:prstGeom>
          <a:solidFill>
            <a:srgbClr val="00FF00"/>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bn-IN"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বৃত্তাকার</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স্কেলের</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অতিরিক্ত</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ভাগ</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সংখ্যা</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endParaRPr lang="en-US" sz="36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5" name="TextBox 4"/>
          <p:cNvSpPr txBox="1"/>
          <p:nvPr/>
        </p:nvSpPr>
        <p:spPr>
          <a:xfrm>
            <a:off x="800100" y="5147823"/>
            <a:ext cx="8610601" cy="107721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স্ফেরোমিটারের পা তিনটি কাঁচফলক তলের উপর স্পর্শকরে তখন </a:t>
            </a:r>
            <a:endParaRPr lang="en-US"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বৃত্তাকার স্কেলের </a:t>
            </a:r>
            <a:r>
              <a:rPr lang="en-US" sz="32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অতিরিক্ত</a:t>
            </a:r>
            <a:r>
              <a:rPr lang="en-US"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ভাগ</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সংখ্যা </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N=83 </a:t>
            </a:r>
            <a:endPar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7" name="Rectangle 6"/>
          <p:cNvSpPr/>
          <p:nvPr/>
        </p:nvSpPr>
        <p:spPr>
          <a:xfrm rot="16200000">
            <a:off x="-856419" y="2310519"/>
            <a:ext cx="4689104"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bn-IN"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বৃত্তাকার </a:t>
            </a:r>
            <a:r>
              <a:rPr lang="bn-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স্কেলের </a:t>
            </a:r>
            <a:r>
              <a:rPr lang="en-US" sz="24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অতিরিক্ত</a:t>
            </a:r>
            <a:r>
              <a:rPr lang="en-US"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24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ভাগ</a:t>
            </a:r>
            <a:r>
              <a:rPr lang="en-US"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সংখ্যা </a:t>
            </a:r>
            <a:r>
              <a:rPr lang="en-US" sz="2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 83  </a:t>
            </a:r>
            <a:endParaRPr lang="en-US"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grpSp>
        <p:nvGrpSpPr>
          <p:cNvPr id="16" name="Group 15"/>
          <p:cNvGrpSpPr/>
          <p:nvPr/>
        </p:nvGrpSpPr>
        <p:grpSpPr>
          <a:xfrm>
            <a:off x="2324100" y="1051687"/>
            <a:ext cx="5867400" cy="3887862"/>
            <a:chOff x="2171700" y="988938"/>
            <a:chExt cx="5867400" cy="3887862"/>
          </a:xfrm>
        </p:grpSpPr>
        <p:pic>
          <p:nvPicPr>
            <p:cNvPr id="2" name="Picture 1"/>
            <p:cNvPicPr>
              <a:picLocks noChangeAspect="1"/>
            </p:cNvPicPr>
            <p:nvPr/>
          </p:nvPicPr>
          <p:blipFill rotWithShape="1">
            <a:blip r:embed="rId2"/>
            <a:srcRect l="9590" t="2512" r="11347"/>
            <a:stretch/>
          </p:blipFill>
          <p:spPr>
            <a:xfrm>
              <a:off x="2171700" y="988938"/>
              <a:ext cx="5867400" cy="3887862"/>
            </a:xfrm>
            <a:prstGeom prst="rect">
              <a:avLst/>
            </a:prstGeom>
          </p:spPr>
        </p:pic>
        <p:pic>
          <p:nvPicPr>
            <p:cNvPr id="13" name="Picture 12"/>
            <p:cNvPicPr>
              <a:picLocks noChangeAspect="1"/>
            </p:cNvPicPr>
            <p:nvPr/>
          </p:nvPicPr>
          <p:blipFill rotWithShape="1">
            <a:blip r:embed="rId3"/>
            <a:srcRect l="17494" t="11111" r="33114" b="3705"/>
            <a:stretch/>
          </p:blipFill>
          <p:spPr>
            <a:xfrm>
              <a:off x="3728923" y="988938"/>
              <a:ext cx="2752954" cy="2321630"/>
            </a:xfrm>
            <a:prstGeom prst="ellipse">
              <a:avLst/>
            </a:prstGeom>
            <a:ln>
              <a:noFill/>
            </a:ln>
            <a:effectLst>
              <a:softEdge rad="112500"/>
            </a:effectLst>
          </p:spPr>
        </p:pic>
      </p:grpSp>
      <p:cxnSp>
        <p:nvCxnSpPr>
          <p:cNvPr id="14" name="Straight Arrow Connector 13"/>
          <p:cNvCxnSpPr/>
          <p:nvPr/>
        </p:nvCxnSpPr>
        <p:spPr>
          <a:xfrm>
            <a:off x="1718965" y="1193238"/>
            <a:ext cx="2662535" cy="177856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9" name="TextBox 8"/>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86882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par>
                          <p:cTn id="13" fill="hold">
                            <p:stCondLst>
                              <p:cond delay="2000"/>
                            </p:stCondLst>
                            <p:childTnLst>
                              <p:par>
                                <p:cTn id="14" presetID="21" presetClass="emph" presetSubtype="0" repeatCount="indefinite" fill="hold" grpId="1" nodeType="afterEffect">
                                  <p:stCondLst>
                                    <p:cond delay="0"/>
                                  </p:stCondLst>
                                  <p:childTnLst>
                                    <p:animClr clrSpc="hsl" dir="cw">
                                      <p:cBhvr override="childStyle">
                                        <p:cTn id="15" dur="500" fill="hold"/>
                                        <p:tgtEl>
                                          <p:spTgt spid="4"/>
                                        </p:tgtEl>
                                        <p:attrNameLst>
                                          <p:attrName>style.color</p:attrName>
                                        </p:attrNameLst>
                                      </p:cBhvr>
                                      <p:by>
                                        <p:hsl h="7200000" s="0" l="0"/>
                                      </p:by>
                                    </p:animClr>
                                    <p:animClr clrSpc="hsl" dir="cw">
                                      <p:cBhvr>
                                        <p:cTn id="16" dur="500" fill="hold"/>
                                        <p:tgtEl>
                                          <p:spTgt spid="4"/>
                                        </p:tgtEl>
                                        <p:attrNameLst>
                                          <p:attrName>fillcolor</p:attrName>
                                        </p:attrNameLst>
                                      </p:cBhvr>
                                      <p:by>
                                        <p:hsl h="7200000" s="0" l="0"/>
                                      </p:by>
                                    </p:animClr>
                                    <p:animClr clrSpc="hsl" dir="cw">
                                      <p:cBhvr>
                                        <p:cTn id="17" dur="500" fill="hold"/>
                                        <p:tgtEl>
                                          <p:spTgt spid="4"/>
                                        </p:tgtEl>
                                        <p:attrNameLst>
                                          <p:attrName>stroke.color</p:attrName>
                                        </p:attrNameLst>
                                      </p:cBhvr>
                                      <p:by>
                                        <p:hsl h="7200000" s="0" l="0"/>
                                      </p:by>
                                    </p:animClr>
                                    <p:set>
                                      <p:cBhvr>
                                        <p:cTn id="18" dur="500" fill="hold"/>
                                        <p:tgtEl>
                                          <p:spTgt spid="4"/>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par>
                          <p:cTn id="24" fill="hold">
                            <p:stCondLst>
                              <p:cond delay="2000"/>
                            </p:stCondLst>
                            <p:childTnLst>
                              <p:par>
                                <p:cTn id="25" presetID="22" presetClass="entr" presetSubtype="8" repeatCount="indefinite"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 presetClass="entr" presetSubtype="2" repeatCount="indefinite"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0" fill="hold"/>
                                        <p:tgtEl>
                                          <p:spTgt spid="9"/>
                                        </p:tgtEl>
                                        <p:attrNameLst>
                                          <p:attrName>ppt_x</p:attrName>
                                        </p:attrNameLst>
                                      </p:cBhvr>
                                      <p:tavLst>
                                        <p:tav tm="0">
                                          <p:val>
                                            <p:strVal val="1+#ppt_w/2"/>
                                          </p:val>
                                        </p:tav>
                                        <p:tav tm="100000">
                                          <p:val>
                                            <p:strVal val="#ppt_x"/>
                                          </p:val>
                                        </p:tav>
                                      </p:tavLst>
                                    </p:anim>
                                    <p:anim calcmode="lin" valueType="num">
                                      <p:cBhvr additive="base">
                                        <p:cTn id="39" dur="5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7"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9" name="WordArt 3" descr="White marble"/>
          <p:cNvSpPr>
            <a:spLocks noChangeArrowheads="1" noChangeShapeType="1" noTextEdit="1"/>
          </p:cNvSpPr>
          <p:nvPr/>
        </p:nvSpPr>
        <p:spPr bwMode="auto">
          <a:xfrm>
            <a:off x="1066800" y="228600"/>
            <a:ext cx="8458200" cy="2438400"/>
          </a:xfrm>
          <a:prstGeom prst="rect">
            <a:avLst/>
          </a:prstGeom>
        </p:spPr>
        <p:txBody>
          <a:bodyPr wrap="none" fromWordArt="1">
            <a:prstTxWarp prst="textInflateTop">
              <a:avLst>
                <a:gd name="adj" fmla="val 31917"/>
              </a:avLst>
            </a:prstTxWarp>
            <a:scene3d>
              <a:camera prst="legacyObliqueRight"/>
              <a:lightRig rig="legacyHarsh3" dir="t"/>
            </a:scene3d>
            <a:sp3d extrusionH="100000" prstMaterial="legacyMatte">
              <a:extrusionClr>
                <a:srgbClr val="663300"/>
              </a:extrusionClr>
              <a:contourClr>
                <a:srgbClr val="FFFFFF"/>
              </a:contourClr>
            </a:sp3d>
          </a:bodyPr>
          <a:lstStyle/>
          <a:p>
            <a:pPr algn="ctr">
              <a:defRPr/>
            </a:pPr>
            <a:r>
              <a:rPr lang="en-US" sz="3600" kern="10" dirty="0" err="1">
                <a:ln w="9525">
                  <a:round/>
                  <a:headEnd/>
                  <a:tailEnd/>
                </a:ln>
                <a:blipFill dpi="0" rotWithShape="0">
                  <a:blip r:embed="rId2"/>
                  <a:srcRect/>
                  <a:tile tx="0" ty="0" sx="100000" sy="100000" flip="none" algn="tl"/>
                </a:blipFill>
                <a:latin typeface="NikoshBAN" panose="02000000000000000000" pitchFamily="2" charset="0"/>
                <a:cs typeface="NikoshBAN" panose="02000000000000000000" pitchFamily="2" charset="0"/>
              </a:rPr>
              <a:t>প্রথম</a:t>
            </a:r>
            <a:r>
              <a:rPr lang="en-US" sz="3600" kern="10" dirty="0">
                <a:ln w="9525">
                  <a:round/>
                  <a:headEnd/>
                  <a:tailEnd/>
                </a:ln>
                <a:blipFill dpi="0" rotWithShape="0">
                  <a:blip r:embed="rId2"/>
                  <a:srcRect/>
                  <a:tile tx="0" ty="0" sx="100000" sy="100000" flip="none" algn="tl"/>
                </a:blipFill>
                <a:latin typeface="NikoshBAN" panose="02000000000000000000" pitchFamily="2" charset="0"/>
                <a:cs typeface="NikoshBAN" panose="02000000000000000000" pitchFamily="2" charset="0"/>
              </a:rPr>
              <a:t> </a:t>
            </a:r>
            <a:r>
              <a:rPr lang="en-US" sz="3600" kern="10" dirty="0" err="1">
                <a:ln w="9525">
                  <a:round/>
                  <a:headEnd/>
                  <a:tailEnd/>
                </a:ln>
                <a:blipFill dpi="0" rotWithShape="0">
                  <a:blip r:embed="rId2"/>
                  <a:srcRect/>
                  <a:tile tx="0" ty="0" sx="100000" sy="100000" flip="none" algn="tl"/>
                </a:blipFill>
                <a:latin typeface="NikoshBAN" panose="02000000000000000000" pitchFamily="2" charset="0"/>
                <a:cs typeface="NikoshBAN" panose="02000000000000000000" pitchFamily="2" charset="0"/>
              </a:rPr>
              <a:t>অধ্যায়</a:t>
            </a:r>
            <a:r>
              <a:rPr lang="en-US" sz="3600" kern="10" dirty="0">
                <a:ln w="9525">
                  <a:round/>
                  <a:headEnd/>
                  <a:tailEnd/>
                </a:ln>
                <a:blipFill dpi="0" rotWithShape="0">
                  <a:blip r:embed="rId2"/>
                  <a:srcRect/>
                  <a:tile tx="0" ty="0" sx="100000" sy="100000" flip="none" algn="tl"/>
                </a:blipFill>
                <a:latin typeface="NikoshBAN" panose="02000000000000000000" pitchFamily="2" charset="0"/>
                <a:cs typeface="NikoshBAN" panose="02000000000000000000" pitchFamily="2" charset="0"/>
              </a:rPr>
              <a:t> </a:t>
            </a:r>
            <a:r>
              <a:rPr lang="bn-IN" sz="3600" kern="10" dirty="0">
                <a:ln w="9525">
                  <a:round/>
                  <a:headEnd/>
                  <a:tailEnd/>
                </a:ln>
                <a:blipFill dpi="0" rotWithShape="0">
                  <a:blip r:embed="rId2"/>
                  <a:srcRect/>
                  <a:tile tx="0" ty="0" sx="100000" sy="100000" flip="none" algn="tl"/>
                </a:blipFill>
                <a:latin typeface="Arial" panose="020B0604020202020204" pitchFamily="34" charset="0"/>
              </a:rPr>
              <a:t> </a:t>
            </a:r>
            <a:endParaRPr lang="en-US" sz="3600" kern="10" dirty="0">
              <a:ln w="9525">
                <a:round/>
                <a:headEnd/>
                <a:tailEnd/>
              </a:ln>
              <a:blipFill dpi="0" rotWithShape="0">
                <a:blip r:embed="rId2"/>
                <a:srcRect/>
                <a:tile tx="0" ty="0" sx="100000" sy="100000" flip="none" algn="tl"/>
              </a:blipFill>
              <a:latin typeface="Arial" panose="020B0604020202020204" pitchFamily="34" charset="0"/>
            </a:endParaRPr>
          </a:p>
        </p:txBody>
      </p:sp>
      <p:sp>
        <p:nvSpPr>
          <p:cNvPr id="65540" name="WordArt 4"/>
          <p:cNvSpPr>
            <a:spLocks noChangeArrowheads="1" noChangeShapeType="1" noTextEdit="1"/>
          </p:cNvSpPr>
          <p:nvPr/>
        </p:nvSpPr>
        <p:spPr bwMode="auto">
          <a:xfrm>
            <a:off x="1943100" y="3124200"/>
            <a:ext cx="6705600" cy="1752600"/>
          </a:xfrm>
          <a:prstGeom prst="rect">
            <a:avLst/>
          </a:prstGeom>
        </p:spPr>
        <p:txBody>
          <a:bodyPr wrap="none" fromWordArt="1">
            <a:prstTxWarp prst="textPlain">
              <a:avLst>
                <a:gd name="adj" fmla="val 50372"/>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a:defRPr/>
            </a:pPr>
            <a:r>
              <a:rPr lang="en-US" sz="3600" kern="10" dirty="0" err="1" smtClean="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NikoshBAN" panose="02000000000000000000" pitchFamily="2" charset="0"/>
                <a:cs typeface="NikoshBAN" panose="02000000000000000000" pitchFamily="2" charset="0"/>
              </a:rPr>
              <a:t>ভৌতজগ</a:t>
            </a:r>
            <a:r>
              <a:rPr lang="bn-IN" sz="3600" kern="10" dirty="0" smtClean="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NikoshBAN" panose="02000000000000000000" pitchFamily="2" charset="0"/>
                <a:cs typeface="NikoshBAN" panose="02000000000000000000" pitchFamily="2" charset="0"/>
              </a:rPr>
              <a:t>ৎ</a:t>
            </a:r>
            <a:r>
              <a:rPr lang="en-US" sz="3600" kern="10" dirty="0" smtClean="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NikoshBAN" panose="02000000000000000000" pitchFamily="2" charset="0"/>
                <a:cs typeface="NikoshBAN" panose="02000000000000000000" pitchFamily="2" charset="0"/>
              </a:rPr>
              <a:t> </a:t>
            </a:r>
            <a:r>
              <a:rPr lang="en-US"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NikoshBAN" panose="02000000000000000000" pitchFamily="2" charset="0"/>
                <a:cs typeface="NikoshBAN" panose="02000000000000000000" pitchFamily="2" charset="0"/>
              </a:rPr>
              <a:t>ও </a:t>
            </a:r>
            <a:r>
              <a:rPr lang="en-US" sz="3600" kern="10" dirty="0" err="1">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NikoshBAN" panose="02000000000000000000" pitchFamily="2" charset="0"/>
                <a:cs typeface="NikoshBAN" panose="02000000000000000000" pitchFamily="2" charset="0"/>
              </a:rPr>
              <a:t>পরিমাপ</a:t>
            </a:r>
            <a:r>
              <a:rPr lang="en-US"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NikoshBAN" panose="02000000000000000000" pitchFamily="2" charset="0"/>
                <a:cs typeface="NikoshBAN" panose="02000000000000000000" pitchFamily="2" charset="0"/>
              </a:rPr>
              <a:t> </a:t>
            </a:r>
            <a:r>
              <a:rPr lang="en-US"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rPr>
              <a:t> </a:t>
            </a:r>
          </a:p>
        </p:txBody>
      </p:sp>
      <p:sp>
        <p:nvSpPr>
          <p:cNvPr id="4" name="TextBox 3"/>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272726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1+#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6967" y="336930"/>
            <a:ext cx="3195918" cy="584775"/>
          </a:xfrm>
          <a:prstGeom prst="rect">
            <a:avLst/>
          </a:prstGeom>
          <a:solidFill>
            <a:srgbClr val="00FF00"/>
          </a:solidFill>
        </p:spPr>
        <p:txBody>
          <a:bodyPr wrap="square" rtlCol="0">
            <a:spAutoFit/>
          </a:bodyPr>
          <a:lstStyle/>
          <a:p>
            <a:r>
              <a:rPr lang="en-US" sz="3200" dirty="0">
                <a:solidFill>
                  <a:srgbClr val="FF0000"/>
                </a:solidFill>
                <a:latin typeface="NikoshBAN" panose="02000000000000000000" pitchFamily="2" charset="0"/>
                <a:cs typeface="NikoshBAN" panose="02000000000000000000" pitchFamily="2" charset="0"/>
              </a:rPr>
              <a:t> </a:t>
            </a:r>
            <a:r>
              <a:rPr lang="en-US" sz="3200" dirty="0" err="1">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পর্যবেক্ষণ</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ও </a:t>
            </a:r>
            <a:r>
              <a:rPr lang="en-US" sz="3200" dirty="0" err="1">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সন্নিবেশন</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3200" dirty="0">
              <a:solidFill>
                <a:srgbClr val="FF0000"/>
              </a:solidFill>
              <a:latin typeface="NikoshBAN" panose="02000000000000000000" pitchFamily="2" charset="0"/>
              <a:cs typeface="NikoshBAN" panose="02000000000000000000" pitchFamily="2" charset="0"/>
            </a:endParaRPr>
          </a:p>
        </p:txBody>
      </p:sp>
      <p:sp>
        <p:nvSpPr>
          <p:cNvPr id="3" name="TextBox 2"/>
          <p:cNvSpPr txBox="1"/>
          <p:nvPr/>
        </p:nvSpPr>
        <p:spPr>
          <a:xfrm>
            <a:off x="883632" y="874474"/>
            <a:ext cx="3805518" cy="461665"/>
          </a:xfrm>
          <a:prstGeom prst="rect">
            <a:avLst/>
          </a:prstGeom>
          <a:noFill/>
        </p:spPr>
        <p:txBody>
          <a:bodyPr wrap="square" rtlCol="0">
            <a:spAutoFit/>
          </a:bodyPr>
          <a:lstStyle/>
          <a:p>
            <a:r>
              <a:rPr lang="en-US" sz="2400" dirty="0" err="1" smtClean="0">
                <a:latin typeface="NikoshBAN" panose="02000000000000000000" pitchFamily="2" charset="0"/>
                <a:cs typeface="NikoshBAN" panose="02000000000000000000" pitchFamily="2" charset="0"/>
              </a:rPr>
              <a:t>স্ফেরোমিটারের</a:t>
            </a:r>
            <a:r>
              <a:rPr lang="en-US" sz="2400" dirty="0" smtClean="0">
                <a:latin typeface="NikoshBAN" panose="02000000000000000000" pitchFamily="2" charset="0"/>
                <a:cs typeface="NikoshBAN" panose="02000000000000000000" pitchFamily="2" charset="0"/>
              </a:rPr>
              <a:t> </a:t>
            </a:r>
            <a:r>
              <a:rPr lang="en-US" sz="2400" dirty="0" err="1">
                <a:latin typeface="NikoshBAN" panose="02000000000000000000" pitchFamily="2" charset="0"/>
                <a:cs typeface="NikoshBAN" panose="02000000000000000000" pitchFamily="2" charset="0"/>
              </a:rPr>
              <a:t>পিচ</a:t>
            </a:r>
            <a:r>
              <a:rPr lang="en-US" sz="2400" dirty="0">
                <a:latin typeface="NikoshBAN" panose="02000000000000000000" pitchFamily="2" charset="0"/>
                <a:cs typeface="NikoshBAN" panose="02000000000000000000" pitchFamily="2" charset="0"/>
              </a:rPr>
              <a:t>= </a:t>
            </a:r>
            <a:r>
              <a:rPr lang="en-US" sz="2400" dirty="0" smtClean="0">
                <a:latin typeface="Times New Roman" panose="02020603050405020304" pitchFamily="18" charset="0"/>
                <a:cs typeface="Times New Roman" panose="02020603050405020304" pitchFamily="18" charset="0"/>
              </a:rPr>
              <a:t>1</a:t>
            </a:r>
            <a:r>
              <a:rPr lang="en-US" sz="2400" dirty="0" smtClean="0">
                <a:latin typeface="NikoshBAN" panose="02000000000000000000" pitchFamily="2" charset="0"/>
                <a:cs typeface="NikoshBAN" panose="02000000000000000000" pitchFamily="2" charset="0"/>
              </a:rPr>
              <a:t> </a:t>
            </a:r>
            <a:r>
              <a:rPr lang="en-US" sz="2400" dirty="0" err="1">
                <a:latin typeface="NikoshBAN" panose="02000000000000000000" pitchFamily="2" charset="0"/>
                <a:cs typeface="NikoshBAN" panose="02000000000000000000" pitchFamily="2" charset="0"/>
              </a:rPr>
              <a:t>মিমি</a:t>
            </a:r>
            <a:r>
              <a:rPr lang="en-US" sz="2400" dirty="0">
                <a:latin typeface="NikoshBAN" panose="02000000000000000000" pitchFamily="2" charset="0"/>
                <a:cs typeface="NikoshBAN" panose="02000000000000000000" pitchFamily="2" charset="0"/>
              </a:rPr>
              <a:t>         </a:t>
            </a:r>
          </a:p>
        </p:txBody>
      </p:sp>
      <p:sp>
        <p:nvSpPr>
          <p:cNvPr id="4" name="TextBox 3"/>
          <p:cNvSpPr txBox="1"/>
          <p:nvPr/>
        </p:nvSpPr>
        <p:spPr>
          <a:xfrm>
            <a:off x="776526" y="1173261"/>
            <a:ext cx="6468036" cy="461665"/>
          </a:xfrm>
          <a:prstGeom prst="rect">
            <a:avLst/>
          </a:prstGeom>
          <a:noFill/>
        </p:spPr>
        <p:txBody>
          <a:bodyPr wrap="square" rtlCol="0">
            <a:spAutoFit/>
          </a:bodyPr>
          <a:lstStyle/>
          <a:p>
            <a:r>
              <a:rPr lang="bn-IN" sz="2400" dirty="0" smtClean="0">
                <a:latin typeface="NikoshBAN" panose="02000000000000000000" pitchFamily="2" charset="0"/>
                <a:cs typeface="NikoshBAN" panose="02000000000000000000" pitchFamily="2" charset="0"/>
              </a:rPr>
              <a:t> </a:t>
            </a:r>
            <a:r>
              <a:rPr lang="en-US" sz="2400" dirty="0" err="1" smtClean="0">
                <a:latin typeface="NikoshBAN" panose="02000000000000000000" pitchFamily="2" charset="0"/>
                <a:cs typeface="NikoshBAN" panose="02000000000000000000" pitchFamily="2" charset="0"/>
              </a:rPr>
              <a:t>স্ফেরোমিটারের</a:t>
            </a:r>
            <a:r>
              <a:rPr lang="en-US" sz="2400" dirty="0" smtClean="0">
                <a:latin typeface="NikoshBAN" panose="02000000000000000000" pitchFamily="2" charset="0"/>
                <a:cs typeface="NikoshBAN" panose="02000000000000000000" pitchFamily="2" charset="0"/>
              </a:rPr>
              <a:t> </a:t>
            </a:r>
            <a:r>
              <a:rPr lang="en-US" sz="2400" dirty="0" err="1">
                <a:latin typeface="NikoshBAN" panose="02000000000000000000" pitchFamily="2" charset="0"/>
                <a:cs typeface="NikoshBAN" panose="02000000000000000000" pitchFamily="2" charset="0"/>
              </a:rPr>
              <a:t>বৃত্তাকার</a:t>
            </a:r>
            <a:r>
              <a:rPr lang="en-US" sz="2400" dirty="0">
                <a:latin typeface="NikoshBAN" panose="02000000000000000000" pitchFamily="2" charset="0"/>
                <a:cs typeface="NikoshBAN" panose="02000000000000000000" pitchFamily="2" charset="0"/>
              </a:rPr>
              <a:t> </a:t>
            </a:r>
            <a:r>
              <a:rPr lang="en-US" sz="2400" dirty="0" err="1">
                <a:latin typeface="NikoshBAN" panose="02000000000000000000" pitchFamily="2" charset="0"/>
                <a:cs typeface="NikoshBAN" panose="02000000000000000000" pitchFamily="2" charset="0"/>
              </a:rPr>
              <a:t>স্কেলের</a:t>
            </a:r>
            <a:r>
              <a:rPr lang="en-US" sz="2400" dirty="0">
                <a:latin typeface="NikoshBAN" panose="02000000000000000000" pitchFamily="2" charset="0"/>
                <a:cs typeface="NikoshBAN" panose="02000000000000000000" pitchFamily="2" charset="0"/>
              </a:rPr>
              <a:t> </a:t>
            </a:r>
            <a:r>
              <a:rPr lang="en-US" sz="2400" dirty="0" err="1">
                <a:latin typeface="NikoshBAN" panose="02000000000000000000" pitchFamily="2" charset="0"/>
                <a:cs typeface="NikoshBAN" panose="02000000000000000000" pitchFamily="2" charset="0"/>
              </a:rPr>
              <a:t>মোট</a:t>
            </a:r>
            <a:r>
              <a:rPr lang="en-US" sz="2400" dirty="0">
                <a:latin typeface="NikoshBAN" panose="02000000000000000000" pitchFamily="2" charset="0"/>
                <a:cs typeface="NikoshBAN" panose="02000000000000000000" pitchFamily="2" charset="0"/>
              </a:rPr>
              <a:t> </a:t>
            </a:r>
            <a:r>
              <a:rPr lang="en-US" sz="2400" dirty="0" err="1">
                <a:latin typeface="NikoshBAN" panose="02000000000000000000" pitchFamily="2" charset="0"/>
                <a:cs typeface="NikoshBAN" panose="02000000000000000000" pitchFamily="2" charset="0"/>
              </a:rPr>
              <a:t>ভাগ</a:t>
            </a:r>
            <a:r>
              <a:rPr lang="en-US" sz="2400" dirty="0">
                <a:latin typeface="NikoshBAN" panose="02000000000000000000" pitchFamily="2" charset="0"/>
                <a:cs typeface="NikoshBAN" panose="02000000000000000000" pitchFamily="2" charset="0"/>
              </a:rPr>
              <a:t> </a:t>
            </a:r>
            <a:r>
              <a:rPr lang="en-US" sz="2400" dirty="0" err="1">
                <a:latin typeface="NikoshBAN" panose="02000000000000000000" pitchFamily="2" charset="0"/>
                <a:cs typeface="NikoshBAN" panose="02000000000000000000" pitchFamily="2" charset="0"/>
              </a:rPr>
              <a:t>সংখ্যা</a:t>
            </a:r>
            <a:r>
              <a:rPr lang="en-US" sz="2400" dirty="0">
                <a:latin typeface="NikoshBAN" panose="02000000000000000000" pitchFamily="2" charset="0"/>
                <a:cs typeface="NikoshBAN" panose="02000000000000000000" pitchFamily="2" charset="0"/>
              </a:rPr>
              <a:t>= </a:t>
            </a:r>
            <a:r>
              <a:rPr lang="en-US" sz="2400" dirty="0" smtClean="0">
                <a:latin typeface="Times New Roman" panose="02020603050405020304" pitchFamily="18" charset="0"/>
                <a:cs typeface="Times New Roman" panose="02020603050405020304" pitchFamily="18" charset="0"/>
              </a:rPr>
              <a:t>100</a:t>
            </a:r>
            <a:r>
              <a:rPr lang="en-US" sz="2400" dirty="0" smtClean="0">
                <a:latin typeface="NikoshBAN" panose="02000000000000000000" pitchFamily="2" charset="0"/>
                <a:cs typeface="NikoshBAN" panose="02000000000000000000" pitchFamily="2" charset="0"/>
              </a:rPr>
              <a:t>  </a:t>
            </a:r>
            <a:r>
              <a:rPr lang="en-US" sz="2400" dirty="0" err="1">
                <a:latin typeface="NikoshBAN" panose="02000000000000000000" pitchFamily="2" charset="0"/>
                <a:cs typeface="NikoshBAN" panose="02000000000000000000" pitchFamily="2" charset="0"/>
              </a:rPr>
              <a:t>টি</a:t>
            </a:r>
            <a:r>
              <a:rPr lang="en-US" sz="2400" dirty="0">
                <a:latin typeface="NikoshBAN" panose="02000000000000000000" pitchFamily="2" charset="0"/>
                <a:cs typeface="NikoshBAN" panose="02000000000000000000" pitchFamily="2" charset="0"/>
              </a:rPr>
              <a:t>     </a:t>
            </a:r>
          </a:p>
        </p:txBody>
      </p:sp>
      <p:sp>
        <p:nvSpPr>
          <p:cNvPr id="5" name="TextBox 4"/>
          <p:cNvSpPr txBox="1"/>
          <p:nvPr/>
        </p:nvSpPr>
        <p:spPr>
          <a:xfrm>
            <a:off x="883632" y="1526626"/>
            <a:ext cx="4948518" cy="461665"/>
          </a:xfrm>
          <a:prstGeom prst="rect">
            <a:avLst/>
          </a:prstGeom>
          <a:noFill/>
        </p:spPr>
        <p:txBody>
          <a:bodyPr wrap="square" rtlCol="0">
            <a:spAutoFit/>
          </a:bodyPr>
          <a:lstStyle/>
          <a:p>
            <a:r>
              <a:rPr lang="en-US" sz="2400" dirty="0" err="1">
                <a:latin typeface="NikoshBAN" panose="02000000000000000000" pitchFamily="2" charset="0"/>
                <a:cs typeface="NikoshBAN" panose="02000000000000000000" pitchFamily="2" charset="0"/>
              </a:rPr>
              <a:t>স্ফেরোমিটারের</a:t>
            </a:r>
            <a:r>
              <a:rPr lang="en-US" sz="2400" dirty="0" smtClean="0">
                <a:latin typeface="NikoshBAN" panose="02000000000000000000" pitchFamily="2" charset="0"/>
                <a:cs typeface="NikoshBAN" panose="02000000000000000000" pitchFamily="2" charset="0"/>
              </a:rPr>
              <a:t> </a:t>
            </a:r>
            <a:r>
              <a:rPr lang="en-US" sz="2400" dirty="0" err="1">
                <a:latin typeface="NikoshBAN" panose="02000000000000000000" pitchFamily="2" charset="0"/>
                <a:cs typeface="NikoshBAN" panose="02000000000000000000" pitchFamily="2" charset="0"/>
              </a:rPr>
              <a:t>লগিষ্ঠ</a:t>
            </a:r>
            <a:r>
              <a:rPr lang="en-US" sz="2400" dirty="0">
                <a:latin typeface="NikoshBAN" panose="02000000000000000000" pitchFamily="2" charset="0"/>
                <a:cs typeface="NikoshBAN" panose="02000000000000000000" pitchFamily="2" charset="0"/>
              </a:rPr>
              <a:t> </a:t>
            </a:r>
            <a:r>
              <a:rPr lang="en-US" sz="2400" dirty="0" err="1">
                <a:latin typeface="NikoshBAN" panose="02000000000000000000" pitchFamily="2" charset="0"/>
                <a:cs typeface="NikoshBAN" panose="02000000000000000000" pitchFamily="2" charset="0"/>
              </a:rPr>
              <a:t>গণন</a:t>
            </a:r>
            <a:r>
              <a:rPr lang="en-US" sz="2400" dirty="0">
                <a:latin typeface="NikoshBAN" panose="02000000000000000000" pitchFamily="2" charset="0"/>
                <a:cs typeface="NikoshBAN" panose="02000000000000000000" pitchFamily="2" charset="0"/>
              </a:rPr>
              <a:t> </a:t>
            </a:r>
            <a:r>
              <a:rPr lang="en-US" sz="2000" dirty="0">
                <a:latin typeface="Times New Roman" panose="02020603050405020304" pitchFamily="18" charset="0"/>
                <a:cs typeface="Times New Roman" panose="02020603050405020304" pitchFamily="18" charset="0"/>
              </a:rPr>
              <a:t>LC </a:t>
            </a:r>
            <a:r>
              <a:rPr lang="en-US" sz="2400" dirty="0" smtClean="0">
                <a:latin typeface="NikoshBAN" panose="02000000000000000000" pitchFamily="2" charset="0"/>
                <a:cs typeface="NikoshBAN" panose="02000000000000000000" pitchFamily="2" charset="0"/>
              </a:rPr>
              <a:t>= </a:t>
            </a:r>
            <a:r>
              <a:rPr lang="en-US" sz="2400" dirty="0" smtClean="0">
                <a:latin typeface="Times New Roman" panose="02020603050405020304" pitchFamily="18" charset="0"/>
                <a:cs typeface="Times New Roman" panose="02020603050405020304" pitchFamily="18" charset="0"/>
              </a:rPr>
              <a:t>0.01</a:t>
            </a:r>
            <a:r>
              <a:rPr lang="en-US" sz="2400" dirty="0" smtClean="0">
                <a:latin typeface="NikoshBAN" panose="02000000000000000000" pitchFamily="2" charset="0"/>
                <a:cs typeface="NikoshBAN" panose="02000000000000000000" pitchFamily="2" charset="0"/>
              </a:rPr>
              <a:t>    </a:t>
            </a:r>
            <a:r>
              <a:rPr lang="en-US" sz="2400" dirty="0" err="1">
                <a:latin typeface="NikoshBAN" panose="02000000000000000000" pitchFamily="2" charset="0"/>
                <a:cs typeface="NikoshBAN" panose="02000000000000000000" pitchFamily="2" charset="0"/>
              </a:rPr>
              <a:t>মিমি</a:t>
            </a:r>
            <a:r>
              <a:rPr lang="en-US" sz="2400" dirty="0">
                <a:latin typeface="NikoshBAN" panose="02000000000000000000" pitchFamily="2" charset="0"/>
                <a:cs typeface="NikoshBAN" panose="02000000000000000000" pitchFamily="2" charset="0"/>
              </a:rPr>
              <a:t>   </a:t>
            </a:r>
          </a:p>
        </p:txBody>
      </p:sp>
      <p:sp>
        <p:nvSpPr>
          <p:cNvPr id="6" name="TextBox 5"/>
          <p:cNvSpPr txBox="1"/>
          <p:nvPr/>
        </p:nvSpPr>
        <p:spPr>
          <a:xfrm>
            <a:off x="801753" y="2195918"/>
            <a:ext cx="192857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h</a:t>
            </a:r>
            <a:r>
              <a:rPr lang="en-US" sz="2400" dirty="0" smtClean="0">
                <a:latin typeface="NikoshBAN" panose="02000000000000000000" pitchFamily="2" charset="0"/>
                <a:cs typeface="NikoshBAN" panose="02000000000000000000" pitchFamily="2" charset="0"/>
              </a:rPr>
              <a:t> </a:t>
            </a:r>
            <a:r>
              <a:rPr lang="en-US" sz="2400" dirty="0" err="1">
                <a:latin typeface="NikoshBAN" panose="02000000000000000000" pitchFamily="2" charset="0"/>
                <a:cs typeface="NikoshBAN" panose="02000000000000000000" pitchFamily="2" charset="0"/>
              </a:rPr>
              <a:t>নির্ণয়ের</a:t>
            </a:r>
            <a:r>
              <a:rPr lang="en-US" sz="2400" dirty="0">
                <a:latin typeface="NikoshBAN" panose="02000000000000000000" pitchFamily="2" charset="0"/>
                <a:cs typeface="NikoshBAN" panose="02000000000000000000" pitchFamily="2" charset="0"/>
              </a:rPr>
              <a:t> </a:t>
            </a:r>
            <a:r>
              <a:rPr lang="en-US" sz="2400" dirty="0" err="1">
                <a:latin typeface="NikoshBAN" panose="02000000000000000000" pitchFamily="2" charset="0"/>
                <a:cs typeface="NikoshBAN" panose="02000000000000000000" pitchFamily="2" charset="0"/>
              </a:rPr>
              <a:t>ছক</a:t>
            </a:r>
            <a:r>
              <a:rPr lang="en-US" sz="2400" dirty="0">
                <a:latin typeface="NikoshBAN" panose="02000000000000000000" pitchFamily="2" charset="0"/>
                <a:cs typeface="NikoshBAN" panose="02000000000000000000" pitchFamily="2" charset="0"/>
              </a:rPr>
              <a:t> </a:t>
            </a:r>
            <a:endParaRPr lang="en-US" sz="2800" dirty="0">
              <a:latin typeface="NikoshBAN" panose="02000000000000000000" pitchFamily="2" charset="0"/>
              <a:cs typeface="NikoshBAN" panose="02000000000000000000" pitchFamily="2" charset="0"/>
            </a:endParaRPr>
          </a:p>
        </p:txBody>
      </p:sp>
      <p:sp>
        <p:nvSpPr>
          <p:cNvPr id="7" name="Rectangle 6"/>
          <p:cNvSpPr/>
          <p:nvPr/>
        </p:nvSpPr>
        <p:spPr>
          <a:xfrm>
            <a:off x="883632" y="1843402"/>
            <a:ext cx="1279517" cy="461665"/>
          </a:xfrm>
          <a:prstGeom prst="rect">
            <a:avLst/>
          </a:prstGeom>
        </p:spPr>
        <p:txBody>
          <a:bodyPr wrap="none">
            <a:spAutoFit/>
          </a:bodyPr>
          <a:lstStyle/>
          <a:p>
            <a:r>
              <a:rPr lang="en-US" sz="2400" u="sng" dirty="0" err="1">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ছক</a:t>
            </a:r>
            <a:r>
              <a:rPr lang="en-US" sz="2400" u="sng"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2400" u="sng" dirty="0" err="1">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নং</a:t>
            </a:r>
            <a:r>
              <a:rPr lang="en-US" sz="2400" u="sng"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-০১</a:t>
            </a:r>
          </a:p>
        </p:txBody>
      </p:sp>
      <p:graphicFrame>
        <p:nvGraphicFramePr>
          <p:cNvPr id="17" name="Table 16"/>
          <p:cNvGraphicFramePr>
            <a:graphicFrameLocks noGrp="1"/>
          </p:cNvGraphicFramePr>
          <p:nvPr>
            <p:extLst>
              <p:ext uri="{D42A27DB-BD31-4B8C-83A1-F6EECF244321}">
                <p14:modId xmlns:p14="http://schemas.microsoft.com/office/powerpoint/2010/main" val="4063133209"/>
              </p:ext>
            </p:extLst>
          </p:nvPr>
        </p:nvGraphicFramePr>
        <p:xfrm>
          <a:off x="428626" y="2684477"/>
          <a:ext cx="9372600" cy="3581400"/>
        </p:xfrm>
        <a:graphic>
          <a:graphicData uri="http://schemas.openxmlformats.org/drawingml/2006/table">
            <a:tbl>
              <a:tblPr firstRow="1" bandRow="1">
                <a:tableStyleId>{5C22544A-7EE6-4342-B048-85BDC9FD1C3A}</a:tableStyleId>
              </a:tblPr>
              <a:tblGrid>
                <a:gridCol w="1107225">
                  <a:extLst>
                    <a:ext uri="{9D8B030D-6E8A-4147-A177-3AD203B41FA5}">
                      <a16:colId xmlns:a16="http://schemas.microsoft.com/office/drawing/2014/main" val="2486322754"/>
                    </a:ext>
                  </a:extLst>
                </a:gridCol>
                <a:gridCol w="1219200">
                  <a:extLst>
                    <a:ext uri="{9D8B030D-6E8A-4147-A177-3AD203B41FA5}">
                      <a16:colId xmlns:a16="http://schemas.microsoft.com/office/drawing/2014/main" val="277450591"/>
                    </a:ext>
                  </a:extLst>
                </a:gridCol>
                <a:gridCol w="1245449">
                  <a:extLst>
                    <a:ext uri="{9D8B030D-6E8A-4147-A177-3AD203B41FA5}">
                      <a16:colId xmlns:a16="http://schemas.microsoft.com/office/drawing/2014/main" val="4023845206"/>
                    </a:ext>
                  </a:extLst>
                </a:gridCol>
                <a:gridCol w="1152526">
                  <a:extLst>
                    <a:ext uri="{9D8B030D-6E8A-4147-A177-3AD203B41FA5}">
                      <a16:colId xmlns:a16="http://schemas.microsoft.com/office/drawing/2014/main" val="1123863539"/>
                    </a:ext>
                  </a:extLst>
                </a:gridCol>
                <a:gridCol w="1143000">
                  <a:extLst>
                    <a:ext uri="{9D8B030D-6E8A-4147-A177-3AD203B41FA5}">
                      <a16:colId xmlns:a16="http://schemas.microsoft.com/office/drawing/2014/main" val="2395226211"/>
                    </a:ext>
                  </a:extLst>
                </a:gridCol>
                <a:gridCol w="1219200">
                  <a:extLst>
                    <a:ext uri="{9D8B030D-6E8A-4147-A177-3AD203B41FA5}">
                      <a16:colId xmlns:a16="http://schemas.microsoft.com/office/drawing/2014/main" val="450406325"/>
                    </a:ext>
                  </a:extLst>
                </a:gridCol>
                <a:gridCol w="1066800">
                  <a:extLst>
                    <a:ext uri="{9D8B030D-6E8A-4147-A177-3AD203B41FA5}">
                      <a16:colId xmlns:a16="http://schemas.microsoft.com/office/drawing/2014/main" val="1551279758"/>
                    </a:ext>
                  </a:extLst>
                </a:gridCol>
                <a:gridCol w="1219200">
                  <a:extLst>
                    <a:ext uri="{9D8B030D-6E8A-4147-A177-3AD203B41FA5}">
                      <a16:colId xmlns:a16="http://schemas.microsoft.com/office/drawing/2014/main" val="394613566"/>
                    </a:ext>
                  </a:extLst>
                </a:gridCol>
              </a:tblGrid>
              <a:tr h="239268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1797425"/>
                  </a:ext>
                </a:extLst>
              </a:tr>
              <a:tr h="370840">
                <a:tc>
                  <a:txBody>
                    <a:bodyPr/>
                    <a:lstStyle/>
                    <a:p>
                      <a:pPr algn="ctr"/>
                      <a:r>
                        <a:rPr lang="en-US" sz="2000" dirty="0" smtClean="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endParaRPr lang="bn-IN" dirty="0" smtClean="0"/>
                    </a:p>
                    <a:p>
                      <a:pPr algn="ctr"/>
                      <a:r>
                        <a:rPr lang="en-US" dirty="0" smtClean="0"/>
                        <a:t>0.01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83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9449235"/>
                  </a:ext>
                </a:extLst>
              </a:tr>
              <a:tr h="370840">
                <a:tc>
                  <a:txBody>
                    <a:bodyPr/>
                    <a:lstStyle/>
                    <a:p>
                      <a:pPr algn="ctr"/>
                      <a:r>
                        <a:rPr lang="en-US" sz="2000" dirty="0" smtClean="0"/>
                        <a:t>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bn-IN" dirty="0" smtClean="0"/>
                        <a:t>22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bn-IN"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bn-IN" dirty="0" smtClean="0"/>
                        <a:t>82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7115961"/>
                  </a:ext>
                </a:extLst>
              </a:tr>
              <a:tr h="370840">
                <a:tc>
                  <a:txBody>
                    <a:bodyPr/>
                    <a:lstStyle/>
                    <a:p>
                      <a:pPr algn="ctr"/>
                      <a:r>
                        <a:rPr lang="en-US" sz="2000" dirty="0" smtClean="0"/>
                        <a:t>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bn-IN" dirty="0" smtClean="0"/>
                        <a:t>21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bn-IN"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bn-IN" dirty="0" smtClean="0"/>
                        <a:t>80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2257309"/>
                  </a:ext>
                </a:extLst>
              </a:tr>
            </a:tbl>
          </a:graphicData>
        </a:graphic>
      </p:graphicFrame>
      <p:sp>
        <p:nvSpPr>
          <p:cNvPr id="18" name="TextBox 17"/>
          <p:cNvSpPr txBox="1"/>
          <p:nvPr/>
        </p:nvSpPr>
        <p:spPr>
          <a:xfrm rot="16200000">
            <a:off x="14526" y="3946802"/>
            <a:ext cx="1524000" cy="400110"/>
          </a:xfrm>
          <a:prstGeom prst="rect">
            <a:avLst/>
          </a:prstGeom>
          <a:noFill/>
          <a:ln>
            <a:noFill/>
          </a:ln>
        </p:spPr>
        <p:txBody>
          <a:bodyPr wrap="square" rtlCol="0">
            <a:spAutoFit/>
          </a:bodyPr>
          <a:lstStyle/>
          <a:p>
            <a:r>
              <a:rPr lang="bn-IN" sz="2000" dirty="0">
                <a:latin typeface="NikoshBAN" panose="02000000000000000000" pitchFamily="2" charset="0"/>
                <a:cs typeface="NikoshBAN" panose="02000000000000000000" pitchFamily="2" charset="0"/>
              </a:rPr>
              <a:t>পর্যবেক্ষণ সংখ্যা </a:t>
            </a:r>
            <a:endParaRPr lang="en-US" sz="2000" dirty="0">
              <a:latin typeface="NikoshBAN" panose="02000000000000000000" pitchFamily="2" charset="0"/>
              <a:cs typeface="NikoshBAN" panose="02000000000000000000" pitchFamily="2" charset="0"/>
            </a:endParaRPr>
          </a:p>
        </p:txBody>
      </p:sp>
      <p:sp>
        <p:nvSpPr>
          <p:cNvPr id="19" name="TextBox 18"/>
          <p:cNvSpPr txBox="1"/>
          <p:nvPr/>
        </p:nvSpPr>
        <p:spPr>
          <a:xfrm rot="16200000">
            <a:off x="942969" y="3503020"/>
            <a:ext cx="2398761" cy="707886"/>
          </a:xfrm>
          <a:prstGeom prst="rect">
            <a:avLst/>
          </a:prstGeom>
          <a:noFill/>
        </p:spPr>
        <p:txBody>
          <a:bodyPr wrap="square" rtlCol="0">
            <a:spAutoFit/>
          </a:bodyPr>
          <a:lstStyle/>
          <a:p>
            <a:r>
              <a:rPr lang="en-US" sz="2000" dirty="0" err="1" smtClean="0">
                <a:latin typeface="NikoshBAN" panose="02000000000000000000" pitchFamily="2" charset="0"/>
                <a:cs typeface="NikoshBAN" panose="02000000000000000000" pitchFamily="2" charset="0"/>
              </a:rPr>
              <a:t>গোলীয়</a:t>
            </a:r>
            <a:r>
              <a:rPr lang="bn-IN" sz="2000" dirty="0" smtClean="0">
                <a:latin typeface="NikoshBAN" panose="02000000000000000000" pitchFamily="2" charset="0"/>
                <a:cs typeface="NikoshBAN" panose="02000000000000000000" pitchFamily="2" charset="0"/>
              </a:rPr>
              <a:t> তলের উপর </a:t>
            </a:r>
            <a:r>
              <a:rPr lang="en-US" sz="2000" dirty="0" err="1" smtClean="0">
                <a:latin typeface="NikoshBAN" panose="02000000000000000000" pitchFamily="2" charset="0"/>
                <a:cs typeface="NikoshBAN" panose="02000000000000000000" pitchFamily="2" charset="0"/>
              </a:rPr>
              <a:t>বৃত্তাকার</a:t>
            </a:r>
            <a:r>
              <a:rPr lang="en-US" sz="2000" dirty="0" smtClean="0">
                <a:latin typeface="NikoshBAN" panose="02000000000000000000" pitchFamily="2" charset="0"/>
                <a:cs typeface="NikoshBAN" panose="02000000000000000000" pitchFamily="2" charset="0"/>
              </a:rPr>
              <a:t> </a:t>
            </a:r>
            <a:r>
              <a:rPr lang="en-US" sz="2000" dirty="0" err="1">
                <a:latin typeface="NikoshBAN" panose="02000000000000000000" pitchFamily="2" charset="0"/>
                <a:cs typeface="NikoshBAN" panose="02000000000000000000" pitchFamily="2" charset="0"/>
              </a:rPr>
              <a:t>স্কেলের</a:t>
            </a:r>
            <a:r>
              <a:rPr lang="en-US" sz="2000" dirty="0">
                <a:latin typeface="NikoshBAN" panose="02000000000000000000" pitchFamily="2" charset="0"/>
                <a:cs typeface="NikoshBAN" panose="02000000000000000000" pitchFamily="2" charset="0"/>
              </a:rPr>
              <a:t> </a:t>
            </a:r>
            <a:r>
              <a:rPr lang="bn-IN" sz="2000" dirty="0" smtClean="0">
                <a:latin typeface="NikoshBAN" panose="02000000000000000000" pitchFamily="2" charset="0"/>
                <a:cs typeface="NikoshBAN" panose="02000000000000000000" pitchFamily="2" charset="0"/>
              </a:rPr>
              <a:t>আদিযপাঠ </a:t>
            </a:r>
            <a:endParaRPr lang="en-US" sz="2000" dirty="0"/>
          </a:p>
        </p:txBody>
      </p:sp>
      <p:sp>
        <p:nvSpPr>
          <p:cNvPr id="24" name="TextBox 23"/>
          <p:cNvSpPr txBox="1"/>
          <p:nvPr/>
        </p:nvSpPr>
        <p:spPr>
          <a:xfrm rot="16200000">
            <a:off x="2401312" y="3560086"/>
            <a:ext cx="1913158" cy="707886"/>
          </a:xfrm>
          <a:prstGeom prst="rect">
            <a:avLst/>
          </a:prstGeom>
          <a:noFill/>
        </p:spPr>
        <p:txBody>
          <a:bodyPr wrap="square" rtlCol="0">
            <a:spAutoFit/>
          </a:bodyPr>
          <a:lstStyle/>
          <a:p>
            <a:r>
              <a:rPr lang="en-US" sz="2000" dirty="0" err="1">
                <a:latin typeface="NikoshBAN" panose="02000000000000000000" pitchFamily="2" charset="0"/>
                <a:cs typeface="NikoshBAN" panose="02000000000000000000" pitchFamily="2" charset="0"/>
              </a:rPr>
              <a:t>বৃত্তাকার</a:t>
            </a:r>
            <a:r>
              <a:rPr lang="en-US" sz="2000" dirty="0">
                <a:latin typeface="NikoshBAN" panose="02000000000000000000" pitchFamily="2" charset="0"/>
                <a:cs typeface="NikoshBAN" panose="02000000000000000000" pitchFamily="2" charset="0"/>
              </a:rPr>
              <a:t> </a:t>
            </a:r>
            <a:r>
              <a:rPr lang="en-US" sz="2000" dirty="0" err="1" smtClean="0">
                <a:latin typeface="NikoshBAN" panose="02000000000000000000" pitchFamily="2" charset="0"/>
                <a:cs typeface="NikoshBAN" panose="02000000000000000000" pitchFamily="2" charset="0"/>
              </a:rPr>
              <a:t>স্কেলের</a:t>
            </a:r>
            <a:r>
              <a:rPr lang="bn-IN" sz="2000" dirty="0" smtClean="0">
                <a:latin typeface="NikoshBAN" panose="02000000000000000000" pitchFamily="2" charset="0"/>
                <a:cs typeface="NikoshBAN" panose="02000000000000000000" pitchFamily="2" charset="0"/>
              </a:rPr>
              <a:t> পূর্ণ ঘুর্ণন</a:t>
            </a:r>
            <a:r>
              <a:rPr lang="en-US" sz="2000" dirty="0" smtClean="0">
                <a:latin typeface="NikoshBAN" panose="02000000000000000000" pitchFamily="2" charset="0"/>
                <a:cs typeface="NikoshBAN" panose="02000000000000000000" pitchFamily="2" charset="0"/>
              </a:rPr>
              <a:t> </a:t>
            </a:r>
            <a:r>
              <a:rPr lang="en-US" sz="2000" dirty="0" err="1">
                <a:latin typeface="NikoshBAN" panose="02000000000000000000" pitchFamily="2" charset="0"/>
                <a:cs typeface="NikoshBAN" panose="02000000000000000000" pitchFamily="2" charset="0"/>
              </a:rPr>
              <a:t>সংখ্যা</a:t>
            </a:r>
            <a:r>
              <a:rPr lang="en-US" sz="2000" dirty="0">
                <a:latin typeface="NikoshBAN" panose="02000000000000000000" pitchFamily="2" charset="0"/>
                <a:cs typeface="NikoshBAN" panose="02000000000000000000" pitchFamily="2" charset="0"/>
              </a:rPr>
              <a:t>= </a:t>
            </a:r>
            <a:r>
              <a:rPr lang="en-US" sz="2000" dirty="0" smtClean="0">
                <a:latin typeface="Times New Roman" panose="02020603050405020304" pitchFamily="18" charset="0"/>
                <a:cs typeface="Times New Roman" panose="02020603050405020304" pitchFamily="18" charset="0"/>
              </a:rPr>
              <a:t>M</a:t>
            </a:r>
            <a:endParaRPr lang="en-US" sz="2000" dirty="0"/>
          </a:p>
        </p:txBody>
      </p:sp>
      <p:sp>
        <p:nvSpPr>
          <p:cNvPr id="25" name="Rectangle 24"/>
          <p:cNvSpPr/>
          <p:nvPr/>
        </p:nvSpPr>
        <p:spPr>
          <a:xfrm rot="16200000">
            <a:off x="3813745" y="3587908"/>
            <a:ext cx="1540806" cy="707886"/>
          </a:xfrm>
          <a:prstGeom prst="rect">
            <a:avLst/>
          </a:prstGeom>
        </p:spPr>
        <p:txBody>
          <a:bodyPr wrap="none">
            <a:spAutoFit/>
          </a:bodyPr>
          <a:lstStyle/>
          <a:p>
            <a:r>
              <a:rPr lang="en-US" sz="2000" dirty="0" err="1">
                <a:latin typeface="NikoshBAN" panose="02000000000000000000" pitchFamily="2" charset="0"/>
                <a:cs typeface="NikoshBAN" panose="02000000000000000000" pitchFamily="2" charset="0"/>
              </a:rPr>
              <a:t>লগিষ্ঠ</a:t>
            </a:r>
            <a:r>
              <a:rPr lang="en-US" sz="2000" dirty="0">
                <a:latin typeface="NikoshBAN" panose="02000000000000000000" pitchFamily="2" charset="0"/>
                <a:cs typeface="NikoshBAN" panose="02000000000000000000" pitchFamily="2" charset="0"/>
              </a:rPr>
              <a:t> </a:t>
            </a:r>
            <a:r>
              <a:rPr lang="en-US" sz="2000" dirty="0" err="1">
                <a:latin typeface="NikoshBAN" panose="02000000000000000000" pitchFamily="2" charset="0"/>
                <a:cs typeface="NikoshBAN" panose="02000000000000000000" pitchFamily="2" charset="0"/>
              </a:rPr>
              <a:t>গণন</a:t>
            </a:r>
            <a:r>
              <a:rPr lang="en-US" sz="2000" dirty="0">
                <a:latin typeface="NikoshBAN" panose="02000000000000000000" pitchFamily="2" charset="0"/>
                <a:cs typeface="NikoshBAN" panose="02000000000000000000" pitchFamily="2" charset="0"/>
              </a:rPr>
              <a:t> </a:t>
            </a:r>
          </a:p>
          <a:p>
            <a:r>
              <a:rPr lang="en-US" dirty="0">
                <a:latin typeface="Times New Roman" panose="02020603050405020304" pitchFamily="18" charset="0"/>
                <a:cs typeface="Times New Roman" panose="02020603050405020304" pitchFamily="18" charset="0"/>
              </a:rPr>
              <a:t>LC </a:t>
            </a:r>
            <a:r>
              <a:rPr lang="en-US" sz="2000" dirty="0">
                <a:latin typeface="NikoshBAN" panose="02000000000000000000" pitchFamily="2" charset="0"/>
                <a:cs typeface="NikoshBAN" panose="02000000000000000000" pitchFamily="2" charset="0"/>
              </a:rPr>
              <a:t>=  </a:t>
            </a:r>
            <a:r>
              <a:rPr lang="en-US" sz="2000" dirty="0">
                <a:latin typeface="Times New Roman" panose="02020603050405020304" pitchFamily="18" charset="0"/>
                <a:cs typeface="Times New Roman" panose="02020603050405020304" pitchFamily="18" charset="0"/>
              </a:rPr>
              <a:t>in mm</a:t>
            </a:r>
            <a:r>
              <a:rPr lang="en-US" dirty="0">
                <a:latin typeface="Times New Roman" panose="02020603050405020304" pitchFamily="18" charset="0"/>
                <a:cs typeface="Times New Roman" panose="02020603050405020304" pitchFamily="18" charset="0"/>
              </a:rPr>
              <a:t> </a:t>
            </a:r>
          </a:p>
        </p:txBody>
      </p:sp>
      <p:sp>
        <p:nvSpPr>
          <p:cNvPr id="26" name="TextBox 25"/>
          <p:cNvSpPr txBox="1"/>
          <p:nvPr/>
        </p:nvSpPr>
        <p:spPr>
          <a:xfrm rot="16200000">
            <a:off x="4580322" y="3465168"/>
            <a:ext cx="2269270" cy="707886"/>
          </a:xfrm>
          <a:prstGeom prst="rect">
            <a:avLst/>
          </a:prstGeom>
          <a:noFill/>
        </p:spPr>
        <p:txBody>
          <a:bodyPr wrap="square" rtlCol="0">
            <a:spAutoFit/>
          </a:bodyPr>
          <a:lstStyle/>
          <a:p>
            <a:r>
              <a:rPr lang="en-US" sz="2000" dirty="0" err="1">
                <a:latin typeface="NikoshBAN" panose="02000000000000000000" pitchFamily="2" charset="0"/>
                <a:cs typeface="NikoshBAN" panose="02000000000000000000" pitchFamily="2" charset="0"/>
              </a:rPr>
              <a:t>বৃত্তাকার</a:t>
            </a:r>
            <a:r>
              <a:rPr lang="en-US" sz="2000" dirty="0">
                <a:latin typeface="NikoshBAN" panose="02000000000000000000" pitchFamily="2" charset="0"/>
                <a:cs typeface="NikoshBAN" panose="02000000000000000000" pitchFamily="2" charset="0"/>
              </a:rPr>
              <a:t> </a:t>
            </a:r>
            <a:r>
              <a:rPr lang="en-US" sz="2000" dirty="0" err="1">
                <a:latin typeface="NikoshBAN" panose="02000000000000000000" pitchFamily="2" charset="0"/>
                <a:cs typeface="NikoshBAN" panose="02000000000000000000" pitchFamily="2" charset="0"/>
              </a:rPr>
              <a:t>স্কেলের</a:t>
            </a:r>
            <a:r>
              <a:rPr lang="en-US" sz="2000" dirty="0">
                <a:latin typeface="NikoshBAN" panose="02000000000000000000" pitchFamily="2" charset="0"/>
                <a:cs typeface="NikoshBAN" panose="02000000000000000000" pitchFamily="2" charset="0"/>
              </a:rPr>
              <a:t> </a:t>
            </a:r>
            <a:r>
              <a:rPr lang="en-US" sz="2000" dirty="0" err="1" smtClean="0">
                <a:latin typeface="NikoshBAN" panose="02000000000000000000" pitchFamily="2" charset="0"/>
                <a:cs typeface="NikoshBAN" panose="02000000000000000000" pitchFamily="2" charset="0"/>
              </a:rPr>
              <a:t>অতিরিক্ত</a:t>
            </a:r>
            <a:r>
              <a:rPr lang="en-US" sz="2000" dirty="0" smtClean="0">
                <a:latin typeface="NikoshBAN" panose="02000000000000000000" pitchFamily="2" charset="0"/>
                <a:cs typeface="NikoshBAN" panose="02000000000000000000" pitchFamily="2" charset="0"/>
              </a:rPr>
              <a:t> </a:t>
            </a:r>
            <a:r>
              <a:rPr lang="en-US" sz="2000" dirty="0" err="1" smtClean="0">
                <a:latin typeface="NikoshBAN" panose="02000000000000000000" pitchFamily="2" charset="0"/>
                <a:cs typeface="NikoshBAN" panose="02000000000000000000" pitchFamily="2" charset="0"/>
              </a:rPr>
              <a:t>ভাগ</a:t>
            </a:r>
            <a:r>
              <a:rPr lang="en-US" sz="2000" dirty="0" smtClean="0">
                <a:latin typeface="NikoshBAN" panose="02000000000000000000" pitchFamily="2" charset="0"/>
                <a:cs typeface="NikoshBAN" panose="02000000000000000000" pitchFamily="2" charset="0"/>
              </a:rPr>
              <a:t> </a:t>
            </a:r>
            <a:r>
              <a:rPr lang="en-US" sz="2000" dirty="0" err="1" smtClean="0">
                <a:latin typeface="NikoshBAN" panose="02000000000000000000" pitchFamily="2" charset="0"/>
                <a:cs typeface="NikoshBAN" panose="02000000000000000000" pitchFamily="2" charset="0"/>
              </a:rPr>
              <a:t>সংখা</a:t>
            </a:r>
            <a:r>
              <a:rPr lang="en-US" sz="2000" dirty="0" smtClean="0">
                <a:latin typeface="NikoshBAN" panose="02000000000000000000" pitchFamily="2" charset="0"/>
                <a:cs typeface="NikoshBAN" panose="02000000000000000000" pitchFamily="2" charset="0"/>
              </a:rPr>
              <a:t>  </a:t>
            </a:r>
            <a:r>
              <a:rPr lang="en-US" sz="2000" dirty="0" smtClean="0">
                <a:latin typeface="Times New Roman" panose="02020603050405020304" pitchFamily="18" charset="0"/>
                <a:cs typeface="Times New Roman" panose="02020603050405020304" pitchFamily="18" charset="0"/>
              </a:rPr>
              <a:t>=</a:t>
            </a:r>
            <a:r>
              <a:rPr lang="en-US" sz="2000" dirty="0" smtClean="0">
                <a:latin typeface="NikoshBAN" panose="02000000000000000000" pitchFamily="2" charset="0"/>
                <a:cs typeface="NikoshBAN" panose="02000000000000000000" pitchFamily="2" charset="0"/>
              </a:rPr>
              <a:t> </a:t>
            </a:r>
            <a:r>
              <a:rPr lang="en-US" sz="2000" dirty="0" smtClean="0">
                <a:latin typeface="Times New Roman" panose="02020603050405020304" pitchFamily="18" charset="0"/>
                <a:cs typeface="Times New Roman" panose="02020603050405020304" pitchFamily="18" charset="0"/>
              </a:rPr>
              <a:t>N</a:t>
            </a:r>
            <a:endParaRPr lang="en-US" sz="2000" dirty="0">
              <a:latin typeface="NikoshBAN" panose="02000000000000000000" pitchFamily="2" charset="0"/>
              <a:cs typeface="NikoshBAN" panose="02000000000000000000" pitchFamily="2" charset="0"/>
            </a:endParaRPr>
          </a:p>
        </p:txBody>
      </p:sp>
      <mc:AlternateContent xmlns:mc="http://schemas.openxmlformats.org/markup-compatibility/2006" xmlns:a14="http://schemas.microsoft.com/office/drawing/2010/main">
        <mc:Choice Requires="a14">
          <p:sp>
            <p:nvSpPr>
              <p:cNvPr id="27" name="TextBox 26"/>
              <p:cNvSpPr txBox="1"/>
              <p:nvPr/>
            </p:nvSpPr>
            <p:spPr>
              <a:xfrm rot="16200000">
                <a:off x="5698089" y="3441431"/>
                <a:ext cx="2260439" cy="1107996"/>
              </a:xfrm>
              <a:prstGeom prst="rect">
                <a:avLst/>
              </a:prstGeom>
              <a:noFill/>
            </p:spPr>
            <p:txBody>
              <a:bodyPr wrap="square" rtlCol="0">
                <a:spAutoFit/>
              </a:bodyPr>
              <a:lstStyle/>
              <a:p>
                <a:r>
                  <a:rPr lang="en-US" dirty="0" smtClean="0">
                    <a:latin typeface="NikoshBAN" panose="02000000000000000000" pitchFamily="2" charset="0"/>
                    <a:cs typeface="NikoshBAN" panose="02000000000000000000" pitchFamily="2" charset="0"/>
                  </a:rPr>
                  <a:t> </a:t>
                </a:r>
                <a:endParaRPr lang="en-US" dirty="0">
                  <a:latin typeface="NikoshBAN" panose="02000000000000000000" pitchFamily="2" charset="0"/>
                  <a:cs typeface="NikoshBAN" panose="02000000000000000000" pitchFamily="2" charset="0"/>
                </a:endParaRPr>
              </a:p>
              <a:p>
                <a:r>
                  <a:rPr lang="en-US"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h </a:t>
                </a:r>
                <a:r>
                  <a:rPr lang="en-US" dirty="0" smtClean="0">
                    <a:latin typeface="Times New Roman" panose="02020603050405020304" pitchFamily="18" charset="0"/>
                    <a:cs typeface="Times New Roman" panose="02020603050405020304" pitchFamily="18" charset="0"/>
                  </a:rPr>
                  <a:t>=</a:t>
                </a:r>
                <a:r>
                  <a:rPr lang="en-US" dirty="0" smtClean="0">
                    <a:latin typeface="NikoshBAN" panose="02000000000000000000" pitchFamily="2" charset="0"/>
                    <a:cs typeface="NikoshBAN" panose="02000000000000000000" pitchFamily="2" charset="0"/>
                  </a:rPr>
                  <a:t> M </a:t>
                </a:r>
                <a:r>
                  <a:rPr lang="en-US" sz="2000" dirty="0" err="1" smtClean="0">
                    <a:latin typeface="NikoshBAN" panose="02000000000000000000" pitchFamily="2" charset="0"/>
                    <a:cs typeface="NikoshBAN" panose="02000000000000000000" pitchFamily="2" charset="0"/>
                  </a:rPr>
                  <a:t>পীচ</a:t>
                </a:r>
                <a:r>
                  <a:rPr lang="en-US" dirty="0" smtClean="0">
                    <a:latin typeface="NikoshBAN" panose="02000000000000000000" pitchFamily="2" charset="0"/>
                    <a:cs typeface="NikoshBAN" panose="02000000000000000000" pitchFamily="2" charset="0"/>
                  </a:rPr>
                  <a:t> +</a:t>
                </a:r>
                <a:r>
                  <a:rPr lang="en-US" dirty="0">
                    <a:latin typeface="Times New Roman" panose="02020603050405020304" pitchFamily="18" charset="0"/>
                    <a:cs typeface="Times New Roman" panose="02020603050405020304" pitchFamily="18" charset="0"/>
                  </a:rPr>
                  <a:t>N</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latin typeface="Times New Roman" panose="02020603050405020304" pitchFamily="18" charset="0"/>
                    <a:cs typeface="Times New Roman" panose="02020603050405020304" pitchFamily="18" charset="0"/>
                  </a:rPr>
                  <a:t>LC </a:t>
                </a:r>
                <a:endParaRPr lang="en-US"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in </a:t>
                </a:r>
                <a:r>
                  <a:rPr lang="en-US" sz="2000" dirty="0">
                    <a:latin typeface="Times New Roman" panose="02020603050405020304" pitchFamily="18" charset="0"/>
                    <a:cs typeface="Times New Roman" panose="02020603050405020304" pitchFamily="18" charset="0"/>
                  </a:rPr>
                  <a:t>mm</a:t>
                </a:r>
                <a:endParaRPr lang="en-US" sz="2000" dirty="0">
                  <a:latin typeface="NikoshBAN" panose="02000000000000000000" pitchFamily="2" charset="0"/>
                  <a:cs typeface="NikoshBAN" panose="02000000000000000000" pitchFamily="2"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rot="16200000">
                <a:off x="5698089" y="3441431"/>
                <a:ext cx="2260439" cy="1107996"/>
              </a:xfrm>
              <a:prstGeom prst="rect">
                <a:avLst/>
              </a:prstGeom>
              <a:blipFill>
                <a:blip r:embed="rId2"/>
                <a:stretch>
                  <a:fillRect r="-7692" b="-2965"/>
                </a:stretch>
              </a:blipFill>
            </p:spPr>
            <p:txBody>
              <a:bodyPr/>
              <a:lstStyle/>
              <a:p>
                <a:r>
                  <a:rPr lang="en-US">
                    <a:noFill/>
                  </a:rPr>
                  <a:t> </a:t>
                </a:r>
              </a:p>
            </p:txBody>
          </p:sp>
        </mc:Fallback>
      </mc:AlternateContent>
      <p:sp>
        <p:nvSpPr>
          <p:cNvPr id="28" name="TextBox 27"/>
          <p:cNvSpPr txBox="1"/>
          <p:nvPr/>
        </p:nvSpPr>
        <p:spPr>
          <a:xfrm rot="16200000">
            <a:off x="7089012" y="3680242"/>
            <a:ext cx="2023790" cy="523220"/>
          </a:xfrm>
          <a:prstGeom prst="rect">
            <a:avLst/>
          </a:prstGeom>
          <a:noFill/>
        </p:spPr>
        <p:txBody>
          <a:bodyPr wrap="square" rtlCol="0">
            <a:spAutoFit/>
          </a:bodyPr>
          <a:lstStyle/>
          <a:p>
            <a:r>
              <a:rPr lang="en-US" dirty="0">
                <a:latin typeface="NikoshBAN" panose="02000000000000000000" pitchFamily="2" charset="0"/>
                <a:cs typeface="NikoshBAN" panose="02000000000000000000" pitchFamily="2" charset="0"/>
              </a:rPr>
              <a:t> </a:t>
            </a:r>
            <a:r>
              <a:rPr lang="en-US" sz="2000" dirty="0" err="1">
                <a:latin typeface="NikoshBAN" panose="02000000000000000000" pitchFamily="2" charset="0"/>
                <a:cs typeface="NikoshBAN" panose="02000000000000000000" pitchFamily="2" charset="0"/>
              </a:rPr>
              <a:t>গড়</a:t>
            </a:r>
            <a:r>
              <a:rPr lang="en-US" sz="2000" dirty="0">
                <a:latin typeface="NikoshBAN" panose="02000000000000000000" pitchFamily="2" charset="0"/>
                <a:cs typeface="NikoshBAN" panose="02000000000000000000" pitchFamily="2" charset="0"/>
              </a:rPr>
              <a:t> </a:t>
            </a:r>
            <a:r>
              <a:rPr lang="en-US" sz="2800" dirty="0" smtClean="0">
                <a:latin typeface="Times New Roman" panose="02020603050405020304" pitchFamily="18" charset="0"/>
                <a:cs typeface="Times New Roman" panose="02020603050405020304" pitchFamily="18" charset="0"/>
              </a:rPr>
              <a:t>h</a:t>
            </a:r>
            <a:r>
              <a:rPr lang="bn-IN" sz="2000" dirty="0" smtClean="0">
                <a:latin typeface="Times New Roman" panose="02020603050405020304" pitchFamily="18" charset="0"/>
                <a:cs typeface="Times New Roman" panose="02020603050405020304" pitchFamily="18" charset="0"/>
              </a:rPr>
              <a:t> =</a:t>
            </a:r>
            <a:r>
              <a:rPr lang="en-US" sz="2000" dirty="0" smtClean="0">
                <a:latin typeface="NikoshBAN" panose="02000000000000000000" pitchFamily="2" charset="0"/>
                <a:cs typeface="NikoshBAN" panose="02000000000000000000" pitchFamily="2" charset="0"/>
              </a:rPr>
              <a:t> </a:t>
            </a:r>
            <a:r>
              <a:rPr lang="en-US" sz="2000" dirty="0">
                <a:latin typeface="NikoshBAN" panose="02000000000000000000" pitchFamily="2" charset="0"/>
                <a:cs typeface="NikoshBAN" panose="02000000000000000000" pitchFamily="2" charset="0"/>
              </a:rPr>
              <a:t>in mm</a:t>
            </a:r>
          </a:p>
        </p:txBody>
      </p:sp>
      <p:sp>
        <p:nvSpPr>
          <p:cNvPr id="29" name="TextBox 28"/>
          <p:cNvSpPr txBox="1"/>
          <p:nvPr/>
        </p:nvSpPr>
        <p:spPr>
          <a:xfrm rot="16200000">
            <a:off x="8152072" y="3367711"/>
            <a:ext cx="1981201" cy="707886"/>
          </a:xfrm>
          <a:prstGeom prst="rect">
            <a:avLst/>
          </a:prstGeom>
          <a:noFill/>
        </p:spPr>
        <p:txBody>
          <a:bodyPr wrap="square" rtlCol="0">
            <a:spAutoFit/>
          </a:bodyPr>
          <a:lstStyle/>
          <a:p>
            <a:r>
              <a:rPr lang="en-US" sz="2000" dirty="0" err="1" smtClean="0">
                <a:latin typeface="NikoshBAN" panose="02000000000000000000" pitchFamily="2" charset="0"/>
                <a:cs typeface="NikoshBAN" panose="02000000000000000000" pitchFamily="2" charset="0"/>
              </a:rPr>
              <a:t>বক্রতার</a:t>
            </a:r>
            <a:r>
              <a:rPr lang="en-US" sz="2000" dirty="0" smtClean="0">
                <a:latin typeface="NikoshBAN" panose="02000000000000000000" pitchFamily="2" charset="0"/>
                <a:cs typeface="NikoshBAN" panose="02000000000000000000" pitchFamily="2" charset="0"/>
              </a:rPr>
              <a:t> </a:t>
            </a:r>
            <a:r>
              <a:rPr lang="en-US" sz="2000" dirty="0" err="1" smtClean="0">
                <a:latin typeface="NikoshBAN" panose="02000000000000000000" pitchFamily="2" charset="0"/>
                <a:cs typeface="NikoshBAN" panose="02000000000000000000" pitchFamily="2" charset="0"/>
              </a:rPr>
              <a:t>ব্যাসার্ধ</a:t>
            </a:r>
            <a:r>
              <a:rPr lang="en-US" sz="2000" dirty="0" smtClean="0">
                <a:latin typeface="NikoshBAN" panose="02000000000000000000" pitchFamily="2" charset="0"/>
                <a:cs typeface="NikoshBAN" panose="02000000000000000000" pitchFamily="2" charset="0"/>
              </a:rPr>
              <a:t>    </a:t>
            </a:r>
          </a:p>
          <a:p>
            <a:r>
              <a:rPr lang="en-US" dirty="0" smtClean="0">
                <a:latin typeface="Times New Roman" panose="02020603050405020304" pitchFamily="18" charset="0"/>
                <a:cs typeface="Times New Roman" panose="02020603050405020304" pitchFamily="18" charset="0"/>
              </a:rPr>
              <a:t>R</a:t>
            </a:r>
            <a:r>
              <a:rPr lang="bn-IN" dirty="0" smtClean="0">
                <a:latin typeface="Times New Roman" panose="02020603050405020304" pitchFamily="18" charset="0"/>
                <a:cs typeface="Times New Roman" panose="02020603050405020304" pitchFamily="18" charset="0"/>
              </a:rPr>
              <a:t> =</a:t>
            </a:r>
            <a:r>
              <a:rPr lang="en-US" dirty="0" smtClean="0">
                <a:latin typeface="NikoshBAN" panose="02000000000000000000" pitchFamily="2" charset="0"/>
                <a:cs typeface="NikoshBAN" panose="02000000000000000000" pitchFamily="2" charset="0"/>
              </a:rPr>
              <a:t>   </a:t>
            </a:r>
            <a:r>
              <a:rPr lang="en-US" sz="2000" dirty="0" smtClean="0">
                <a:latin typeface="NikoshBAN" panose="02000000000000000000" pitchFamily="2" charset="0"/>
                <a:cs typeface="NikoshBAN" panose="02000000000000000000" pitchFamily="2" charset="0"/>
              </a:rPr>
              <a:t>in </a:t>
            </a:r>
            <a:r>
              <a:rPr lang="en-US" sz="2000" dirty="0">
                <a:latin typeface="NikoshBAN" panose="02000000000000000000" pitchFamily="2" charset="0"/>
                <a:cs typeface="NikoshBAN" panose="02000000000000000000" pitchFamily="2" charset="0"/>
              </a:rPr>
              <a:t>mm</a:t>
            </a:r>
          </a:p>
        </p:txBody>
      </p:sp>
      <p:sp>
        <p:nvSpPr>
          <p:cNvPr id="20" name="TextBox 19"/>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290551536"/>
      </p:ext>
    </p:extLst>
  </p:cSld>
  <p:clrMapOvr>
    <a:masterClrMapping/>
  </p:clrMapOvr>
  <mc:AlternateContent xmlns:mc="http://schemas.openxmlformats.org/markup-compatibility/2006" xmlns:p14="http://schemas.microsoft.com/office/powerpoint/2010/main">
    <mc:Choice Requires="p14">
      <p:transition spd="slow" p14:dur="2000" advTm="30000">
        <p14:warp dir="in"/>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anim calcmode="lin" valueType="num">
                                      <p:cBhvr>
                                        <p:cTn id="73" dur="1000" fill="hold"/>
                                        <p:tgtEl>
                                          <p:spTgt spid="29"/>
                                        </p:tgtEl>
                                        <p:attrNameLst>
                                          <p:attrName>ppt_x</p:attrName>
                                        </p:attrNameLst>
                                      </p:cBhvr>
                                      <p:tavLst>
                                        <p:tav tm="0">
                                          <p:val>
                                            <p:strVal val="#ppt_x"/>
                                          </p:val>
                                        </p:tav>
                                        <p:tav tm="100000">
                                          <p:val>
                                            <p:strVal val="#ppt_x"/>
                                          </p:val>
                                        </p:tav>
                                      </p:tavLst>
                                    </p:anim>
                                    <p:anim calcmode="lin" valueType="num">
                                      <p:cBhvr>
                                        <p:cTn id="74" dur="1000" fill="hold"/>
                                        <p:tgtEl>
                                          <p:spTgt spid="29"/>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6" presetClass="entr" presetSubtype="16" fill="hold" grpId="0" nodeType="after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circle(in)">
                                      <p:cBhvr>
                                        <p:cTn id="78" dur="2000"/>
                                        <p:tgtEl>
                                          <p:spTgt spid="2"/>
                                        </p:tgtEl>
                                      </p:cBhvr>
                                    </p:animEffect>
                                  </p:childTnLst>
                                </p:cTn>
                              </p:par>
                            </p:childTnLst>
                          </p:cTn>
                        </p:par>
                        <p:par>
                          <p:cTn id="79" fill="hold">
                            <p:stCondLst>
                              <p:cond delay="3000"/>
                            </p:stCondLst>
                            <p:childTnLst>
                              <p:par>
                                <p:cTn id="80" presetID="21" presetClass="emph" presetSubtype="0" repeatCount="indefinite" fill="hold" grpId="1" nodeType="afterEffect">
                                  <p:stCondLst>
                                    <p:cond delay="0"/>
                                  </p:stCondLst>
                                  <p:childTnLst>
                                    <p:animClr clrSpc="hsl" dir="cw">
                                      <p:cBhvr override="childStyle">
                                        <p:cTn id="81" dur="500" fill="hold"/>
                                        <p:tgtEl>
                                          <p:spTgt spid="2"/>
                                        </p:tgtEl>
                                        <p:attrNameLst>
                                          <p:attrName>style.color</p:attrName>
                                        </p:attrNameLst>
                                      </p:cBhvr>
                                      <p:by>
                                        <p:hsl h="7200000" s="0" l="0"/>
                                      </p:by>
                                    </p:animClr>
                                    <p:animClr clrSpc="hsl" dir="cw">
                                      <p:cBhvr>
                                        <p:cTn id="82" dur="500" fill="hold"/>
                                        <p:tgtEl>
                                          <p:spTgt spid="2"/>
                                        </p:tgtEl>
                                        <p:attrNameLst>
                                          <p:attrName>fillcolor</p:attrName>
                                        </p:attrNameLst>
                                      </p:cBhvr>
                                      <p:by>
                                        <p:hsl h="7200000" s="0" l="0"/>
                                      </p:by>
                                    </p:animClr>
                                    <p:animClr clrSpc="hsl" dir="cw">
                                      <p:cBhvr>
                                        <p:cTn id="83" dur="500" fill="hold"/>
                                        <p:tgtEl>
                                          <p:spTgt spid="2"/>
                                        </p:tgtEl>
                                        <p:attrNameLst>
                                          <p:attrName>stroke.color</p:attrName>
                                        </p:attrNameLst>
                                      </p:cBhvr>
                                      <p:by>
                                        <p:hsl h="7200000" s="0" l="0"/>
                                      </p:by>
                                    </p:animClr>
                                    <p:set>
                                      <p:cBhvr>
                                        <p:cTn id="84" dur="500" fill="hold"/>
                                        <p:tgtEl>
                                          <p:spTgt spid="2"/>
                                        </p:tgtEl>
                                        <p:attrNameLst>
                                          <p:attrName>fill.type</p:attrName>
                                        </p:attrNameLst>
                                      </p:cBhvr>
                                      <p:to>
                                        <p:strVal val="solid"/>
                                      </p:to>
                                    </p:set>
                                  </p:childTnLst>
                                </p:cTn>
                              </p:par>
                            </p:childTnLst>
                          </p:cTn>
                        </p:par>
                        <p:par>
                          <p:cTn id="85" fill="hold">
                            <p:stCondLst>
                              <p:cond delay="3500"/>
                            </p:stCondLst>
                            <p:childTnLst>
                              <p:par>
                                <p:cTn id="86" presetID="2" presetClass="entr" presetSubtype="2" repeatCount="indefinite" fill="hold" grpId="0" nodeType="after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0" fill="hold"/>
                                        <p:tgtEl>
                                          <p:spTgt spid="20"/>
                                        </p:tgtEl>
                                        <p:attrNameLst>
                                          <p:attrName>ppt_x</p:attrName>
                                        </p:attrNameLst>
                                      </p:cBhvr>
                                      <p:tavLst>
                                        <p:tav tm="0">
                                          <p:val>
                                            <p:strVal val="1+#ppt_w/2"/>
                                          </p:val>
                                        </p:tav>
                                        <p:tav tm="100000">
                                          <p:val>
                                            <p:strVal val="#ppt_x"/>
                                          </p:val>
                                        </p:tav>
                                      </p:tavLst>
                                    </p:anim>
                                    <p:anim calcmode="lin" valueType="num">
                                      <p:cBhvr additive="base">
                                        <p:cTn id="89" dur="5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4" grpId="0"/>
      <p:bldP spid="5" grpId="0"/>
      <p:bldP spid="6" grpId="0"/>
      <p:bldP spid="7" grpId="0"/>
      <p:bldP spid="18" grpId="0"/>
      <p:bldP spid="19" grpId="0"/>
      <p:bldP spid="24" grpId="0"/>
      <p:bldP spid="25" grpId="0"/>
      <p:bldP spid="26" grpId="0"/>
      <p:bldP spid="27" grpId="0"/>
      <p:bldP spid="28" grpId="0"/>
      <p:bldP spid="2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6300" y="381000"/>
            <a:ext cx="1447800" cy="769441"/>
          </a:xfrm>
          <a:prstGeom prst="rect">
            <a:avLst/>
          </a:prstGeom>
          <a:solidFill>
            <a:srgbClr val="00FF00"/>
          </a:solidFill>
        </p:spPr>
        <p:txBody>
          <a:bodyPr wrap="square" rtlCol="0">
            <a:spAutoFit/>
          </a:bodyPr>
          <a:lstStyle/>
          <a:p>
            <a:r>
              <a:rPr lang="en-US" sz="44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হিসেব</a:t>
            </a:r>
            <a:r>
              <a:rPr lang="en-US" sz="4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4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3" name="TextBox 2"/>
          <p:cNvSpPr txBox="1"/>
          <p:nvPr/>
        </p:nvSpPr>
        <p:spPr>
          <a:xfrm>
            <a:off x="800100" y="1546412"/>
            <a:ext cx="2785782" cy="584775"/>
          </a:xfrm>
          <a:prstGeom prst="rect">
            <a:avLst/>
          </a:prstGeom>
          <a:noFill/>
        </p:spPr>
        <p:txBody>
          <a:bodyPr wrap="square" rtlCol="0">
            <a:spAutoFit/>
          </a:bodyPr>
          <a:lstStyle/>
          <a:p>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১ম পর্যবেক্ষনে জন্য, </a:t>
            </a:r>
            <a:endPar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4" name="TextBox 3"/>
          <p:cNvSpPr txBox="1"/>
          <p:nvPr/>
        </p:nvSpPr>
        <p:spPr>
          <a:xfrm>
            <a:off x="3585882" y="3022251"/>
            <a:ext cx="2776818" cy="984885"/>
          </a:xfrm>
          <a:prstGeom prst="rect">
            <a:avLst/>
          </a:prstGeom>
          <a:noFill/>
        </p:spPr>
        <p:txBody>
          <a:bodyPr wrap="square" rtlCol="0">
            <a:spAutoFit/>
          </a:bodyPr>
          <a:lstStyle/>
          <a:p>
            <a:r>
              <a:rPr lang="en-US" dirty="0" smtClean="0">
                <a:latin typeface="NikoshBAN" panose="02000000000000000000" pitchFamily="2" charset="0"/>
                <a:cs typeface="NikoshBAN" panose="02000000000000000000" pitchFamily="2" charset="0"/>
              </a:rPr>
              <a:t> </a:t>
            </a:r>
            <a:endParaRPr lang="en-US" dirty="0">
              <a:latin typeface="NikoshBAN" panose="02000000000000000000" pitchFamily="2" charset="0"/>
              <a:cs typeface="NikoshBAN" panose="02000000000000000000" pitchFamily="2" charset="0"/>
            </a:endParaRPr>
          </a:p>
          <a:p>
            <a:r>
              <a:rPr lang="en-US"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h </a:t>
            </a:r>
            <a:r>
              <a:rPr lang="en-US" sz="3200" b="1"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2.82 mm</a:t>
            </a:r>
            <a:endParaRPr lang="en-US" sz="3200" dirty="0">
              <a:latin typeface="NikoshBAN" panose="02000000000000000000" pitchFamily="2" charset="0"/>
              <a:cs typeface="NikoshBAN" panose="02000000000000000000" pitchFamily="2" charset="0"/>
            </a:endParaRPr>
          </a:p>
        </p:txBody>
      </p:sp>
      <p:sp>
        <p:nvSpPr>
          <p:cNvPr id="5" name="TextBox 4"/>
          <p:cNvSpPr txBox="1"/>
          <p:nvPr/>
        </p:nvSpPr>
        <p:spPr>
          <a:xfrm>
            <a:off x="800100" y="3379529"/>
            <a:ext cx="2785782" cy="584775"/>
          </a:xfrm>
          <a:prstGeom prst="rect">
            <a:avLst/>
          </a:prstGeom>
          <a:noFill/>
        </p:spPr>
        <p:txBody>
          <a:bodyPr wrap="square" rtlCol="0">
            <a:spAutoFit/>
          </a:bodyPr>
          <a:lstStyle/>
          <a:p>
            <a:r>
              <a:rPr lang="en-US"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২য়</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পর্যবেক্ষনে জন্য, </a:t>
            </a:r>
            <a:endPar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800100" y="3964304"/>
            <a:ext cx="2785782" cy="584775"/>
          </a:xfrm>
          <a:prstGeom prst="rect">
            <a:avLst/>
          </a:prstGeom>
          <a:noFill/>
        </p:spPr>
        <p:txBody>
          <a:bodyPr wrap="square" rtlCol="0">
            <a:spAutoFit/>
          </a:bodyPr>
          <a:lstStyle/>
          <a:p>
            <a:r>
              <a:rPr lang="en-US"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৩য়</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পর্যবেক্ষনে জন্য, </a:t>
            </a:r>
            <a:endPar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7" name="TextBox 6"/>
          <p:cNvSpPr txBox="1"/>
          <p:nvPr/>
        </p:nvSpPr>
        <p:spPr>
          <a:xfrm>
            <a:off x="800100" y="2794754"/>
            <a:ext cx="2023782" cy="584775"/>
          </a:xfrm>
          <a:prstGeom prst="rect">
            <a:avLst/>
          </a:prstGeom>
          <a:noFill/>
        </p:spPr>
        <p:txBody>
          <a:bodyPr wrap="square" rtlCol="0">
            <a:spAutoFit/>
          </a:bodyPr>
          <a:lstStyle/>
          <a:p>
            <a:r>
              <a:rPr lang="en-US" sz="32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অনুরূপ</a:t>
            </a:r>
            <a:r>
              <a:rPr lang="en-US"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ভাবে</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mc:AlternateContent xmlns:mc="http://schemas.openxmlformats.org/markup-compatibility/2006" xmlns:a14="http://schemas.microsoft.com/office/drawing/2010/main">
        <mc:Choice Requires="a14">
          <p:sp>
            <p:nvSpPr>
              <p:cNvPr id="8" name="TextBox 7"/>
              <p:cNvSpPr txBox="1"/>
              <p:nvPr/>
            </p:nvSpPr>
            <p:spPr>
              <a:xfrm>
                <a:off x="3848100" y="1698812"/>
                <a:ext cx="4191000" cy="1477328"/>
              </a:xfrm>
              <a:prstGeom prst="rect">
                <a:avLst/>
              </a:prstGeom>
              <a:noFill/>
            </p:spPr>
            <p:txBody>
              <a:bodyPr wrap="square" rtlCol="0">
                <a:spAutoFit/>
              </a:bodyPr>
              <a:lstStyle/>
              <a:p>
                <a:r>
                  <a:rPr lang="en-US" dirty="0" smtClean="0">
                    <a:latin typeface="NikoshBAN" panose="02000000000000000000" pitchFamily="2" charset="0"/>
                    <a:cs typeface="NikoshBAN" panose="02000000000000000000" pitchFamily="2" charset="0"/>
                  </a:rPr>
                  <a:t> </a:t>
                </a:r>
                <a:endParaRPr lang="en-US" dirty="0">
                  <a:latin typeface="NikoshBAN" panose="02000000000000000000" pitchFamily="2" charset="0"/>
                  <a:cs typeface="NikoshBAN" panose="02000000000000000000" pitchFamily="2" charset="0"/>
                </a:endParaRPr>
              </a:p>
              <a:p>
                <a:r>
                  <a:rPr lang="en-US"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h </a:t>
                </a:r>
                <a:r>
                  <a:rPr lang="en-US" sz="2800" b="1" dirty="0" smtClean="0">
                    <a:latin typeface="Times New Roman" panose="02020603050405020304" pitchFamily="18" charset="0"/>
                    <a:cs typeface="Times New Roman" panose="02020603050405020304" pitchFamily="18" charset="0"/>
                  </a:rPr>
                  <a:t>=</a:t>
                </a:r>
                <a:r>
                  <a:rPr lang="en-US" sz="2800" dirty="0" smtClean="0">
                    <a:latin typeface="NikoshBAN" panose="02000000000000000000" pitchFamily="2" charset="0"/>
                    <a:cs typeface="NikoshBAN" panose="02000000000000000000" pitchFamily="2" charset="0"/>
                  </a:rPr>
                  <a:t> </a:t>
                </a:r>
                <a:r>
                  <a:rPr lang="en-US" sz="2800" dirty="0" smtClean="0">
                    <a:latin typeface="Times New Roman" panose="02020603050405020304" pitchFamily="18" charset="0"/>
                    <a:cs typeface="Times New Roman" panose="02020603050405020304" pitchFamily="18" charset="0"/>
                  </a:rPr>
                  <a:t>2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smtClean="0">
                    <a:latin typeface="NikoshBAN" panose="02000000000000000000" pitchFamily="2" charset="0"/>
                    <a:cs typeface="NikoshBAN" panose="02000000000000000000" pitchFamily="2" charset="0"/>
                  </a:rPr>
                  <a:t> </a:t>
                </a:r>
                <a:r>
                  <a:rPr lang="en-US" sz="3200" dirty="0" smtClean="0">
                    <a:latin typeface="Times New Roman" panose="02020603050405020304" pitchFamily="18" charset="0"/>
                    <a:cs typeface="Times New Roman" panose="02020603050405020304" pitchFamily="18" charset="0"/>
                  </a:rPr>
                  <a:t>1</a:t>
                </a:r>
                <a:r>
                  <a:rPr lang="en-US" sz="2800" dirty="0" smtClean="0">
                    <a:latin typeface="NikoshBAN" panose="02000000000000000000" pitchFamily="2" charset="0"/>
                    <a:cs typeface="NikoshBAN" panose="02000000000000000000" pitchFamily="2" charset="0"/>
                  </a:rPr>
                  <a:t> +</a:t>
                </a:r>
                <a:r>
                  <a:rPr lang="en-US" sz="2800" dirty="0">
                    <a:latin typeface="Times New Roman" panose="02020603050405020304" pitchFamily="18" charset="0"/>
                    <a:cs typeface="Times New Roman" panose="02020603050405020304" pitchFamily="18" charset="0"/>
                  </a:rPr>
                  <a:t>8</a:t>
                </a:r>
                <a:r>
                  <a:rPr lang="en-US" sz="2800" dirty="0" smtClean="0">
                    <a:latin typeface="Times New Roman" panose="02020603050405020304" pitchFamily="18" charset="0"/>
                    <a:cs typeface="Times New Roman" panose="02020603050405020304" pitchFamily="18" charset="0"/>
                  </a:rPr>
                  <a:t>3</a:t>
                </a:r>
                <a14:m>
                  <m:oMath xmlns:m="http://schemas.openxmlformats.org/officeDocument/2006/math">
                    <m:r>
                      <a:rPr lang="en-US" sz="2800" i="1">
                        <a:latin typeface="Cambria Math" panose="02040503050406030204" pitchFamily="18" charset="0"/>
                        <a:ea typeface="Cambria Math" panose="02040503050406030204" pitchFamily="18" charset="0"/>
                        <a:cs typeface="Times New Roman" panose="02020603050405020304" pitchFamily="18" charset="0"/>
                      </a:rPr>
                      <m:t>×</m:t>
                    </m:r>
                    <m:r>
                      <a:rPr lang="en-US" sz="2800" b="0" i="0" smtClean="0">
                        <a:latin typeface="Cambria Math" panose="02040503050406030204" pitchFamily="18" charset="0"/>
                        <a:ea typeface="Cambria Math" panose="02040503050406030204" pitchFamily="18" charset="0"/>
                        <a:cs typeface="Times New Roman" panose="02020603050405020304" pitchFamily="18" charset="0"/>
                      </a:rPr>
                      <m:t>0</m:t>
                    </m:r>
                    <m:r>
                      <a:rPr lang="en-US" sz="2800" b="0" i="0"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0" smtClean="0">
                        <a:latin typeface="Cambria Math" panose="02040503050406030204" pitchFamily="18" charset="0"/>
                        <a:ea typeface="Cambria Math" panose="02040503050406030204" pitchFamily="18" charset="0"/>
                        <a:cs typeface="Times New Roman" panose="02020603050405020304" pitchFamily="18" charset="0"/>
                      </a:rPr>
                      <m:t>01</m:t>
                    </m:r>
                  </m:oMath>
                </a14:m>
                <a:r>
                  <a:rPr lang="en-US" sz="28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p>
              <a:p>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   = </a:t>
                </a:r>
                <a:r>
                  <a:rPr lang="en-US" sz="3200" dirty="0" smtClean="0">
                    <a:latin typeface="Times New Roman" panose="02020603050405020304" pitchFamily="18" charset="0"/>
                    <a:cs typeface="Times New Roman" panose="02020603050405020304" pitchFamily="18" charset="0"/>
                  </a:rPr>
                  <a:t>2.83 mm</a:t>
                </a:r>
                <a:endParaRPr lang="en-US" sz="3200" dirty="0">
                  <a:latin typeface="NikoshBAN" panose="02000000000000000000" pitchFamily="2" charset="0"/>
                  <a:cs typeface="NikoshBAN" panose="02000000000000000000" pitchFamily="2"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848100" y="1698812"/>
                <a:ext cx="4191000" cy="1477328"/>
              </a:xfrm>
              <a:prstGeom prst="rect">
                <a:avLst/>
              </a:prstGeom>
              <a:blipFill>
                <a:blip r:embed="rId2"/>
                <a:stretch>
                  <a:fillRect l="-3779" b="-10744"/>
                </a:stretch>
              </a:blipFill>
            </p:spPr>
            <p:txBody>
              <a:bodyPr/>
              <a:lstStyle/>
              <a:p>
                <a:r>
                  <a:rPr lang="en-US">
                    <a:noFill/>
                  </a:rPr>
                  <a:t> </a:t>
                </a:r>
              </a:p>
            </p:txBody>
          </p:sp>
        </mc:Fallback>
      </mc:AlternateContent>
      <p:sp>
        <p:nvSpPr>
          <p:cNvPr id="9" name="TextBox 8"/>
          <p:cNvSpPr txBox="1"/>
          <p:nvPr/>
        </p:nvSpPr>
        <p:spPr>
          <a:xfrm>
            <a:off x="3592605" y="3580275"/>
            <a:ext cx="2776818" cy="984885"/>
          </a:xfrm>
          <a:prstGeom prst="rect">
            <a:avLst/>
          </a:prstGeom>
          <a:noFill/>
        </p:spPr>
        <p:txBody>
          <a:bodyPr wrap="square" rtlCol="0">
            <a:spAutoFit/>
          </a:bodyPr>
          <a:lstStyle/>
          <a:p>
            <a:r>
              <a:rPr lang="en-US" dirty="0" smtClean="0">
                <a:latin typeface="NikoshBAN" panose="02000000000000000000" pitchFamily="2" charset="0"/>
                <a:cs typeface="NikoshBAN" panose="02000000000000000000" pitchFamily="2" charset="0"/>
              </a:rPr>
              <a:t> </a:t>
            </a:r>
            <a:endParaRPr lang="en-US" dirty="0">
              <a:latin typeface="NikoshBAN" panose="02000000000000000000" pitchFamily="2" charset="0"/>
              <a:cs typeface="NikoshBAN" panose="02000000000000000000" pitchFamily="2" charset="0"/>
            </a:endParaRPr>
          </a:p>
          <a:p>
            <a:r>
              <a:rPr lang="en-US"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h </a:t>
            </a:r>
            <a:r>
              <a:rPr lang="en-US" sz="3200" b="1"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2.80 mm</a:t>
            </a:r>
            <a:endParaRPr lang="en-US" sz="3200" dirty="0">
              <a:latin typeface="NikoshBAN" panose="02000000000000000000" pitchFamily="2" charset="0"/>
              <a:cs typeface="NikoshBAN" panose="02000000000000000000" pitchFamily="2" charset="0"/>
            </a:endParaRPr>
          </a:p>
        </p:txBody>
      </p:sp>
      <mc:AlternateContent xmlns:mc="http://schemas.openxmlformats.org/markup-compatibility/2006" xmlns:a14="http://schemas.microsoft.com/office/drawing/2010/main">
        <mc:Choice Requires="a14">
          <p:sp>
            <p:nvSpPr>
              <p:cNvPr id="11" name="TextBox 10"/>
              <p:cNvSpPr txBox="1"/>
              <p:nvPr/>
            </p:nvSpPr>
            <p:spPr>
              <a:xfrm>
                <a:off x="3009900" y="4499579"/>
                <a:ext cx="4093509" cy="786241"/>
              </a:xfrm>
              <a:prstGeom prst="rect">
                <a:avLst/>
              </a:prstGeom>
              <a:noFill/>
            </p:spPr>
            <p:txBody>
              <a:bodyPr wrap="square" lIns="0" tIns="0" rIns="0" bIns="0" rtlCol="0">
                <a:spAutoFit/>
              </a:bodyPr>
              <a:lstStyle/>
              <a:p>
                <a:r>
                  <a:rPr lang="en-US" sz="3200" dirty="0" smtClean="0">
                    <a:latin typeface="NikoshBAN" panose="02000000000000000000" pitchFamily="2" charset="0"/>
                    <a:cs typeface="NikoshBAN" panose="02000000000000000000" pitchFamily="2" charset="0"/>
                  </a:rPr>
                  <a:t>গড়,  </a:t>
                </a:r>
                <a:r>
                  <a:rPr lang="en-US" sz="4000" dirty="0" smtClean="0">
                    <a:latin typeface="Times New Roman" panose="02020603050405020304" pitchFamily="18" charset="0"/>
                    <a:cs typeface="Times New Roman" panose="02020603050405020304" pitchFamily="18" charset="0"/>
                  </a:rPr>
                  <a:t>h</a:t>
                </a:r>
                <a14:m>
                  <m:oMath xmlns:m="http://schemas.openxmlformats.org/officeDocument/2006/math">
                    <m:r>
                      <a:rPr lang="en-US" sz="3600" b="0" i="0" smtClean="0">
                        <a:latin typeface="Cambria Math" panose="02040503050406030204" pitchFamily="18" charset="0"/>
                      </a:rPr>
                      <m:t> </m:t>
                    </m:r>
                    <m:r>
                      <a:rPr lang="en-US" sz="3600" i="1" smtClean="0">
                        <a:latin typeface="Cambria Math" panose="02040503050406030204" pitchFamily="18" charset="0"/>
                      </a:rPr>
                      <m:t>=</m:t>
                    </m:r>
                    <m:f>
                      <m:fPr>
                        <m:ctrlPr>
                          <a:rPr lang="el-GR" sz="3600" i="1" smtClean="0">
                            <a:latin typeface="Cambria Math" panose="02040503050406030204" pitchFamily="18" charset="0"/>
                          </a:rPr>
                        </m:ctrlPr>
                      </m:fPr>
                      <m:num>
                        <m:r>
                          <a:rPr lang="en-US" sz="3600" b="0" i="1" smtClean="0">
                            <a:latin typeface="Cambria Math" panose="02040503050406030204" pitchFamily="18" charset="0"/>
                          </a:rPr>
                          <m:t>2</m:t>
                        </m:r>
                        <m:r>
                          <a:rPr lang="en-US" sz="3600" b="0" i="1" smtClean="0">
                            <a:latin typeface="Cambria Math" panose="02040503050406030204" pitchFamily="18" charset="0"/>
                          </a:rPr>
                          <m:t>.</m:t>
                        </m:r>
                        <m:r>
                          <a:rPr lang="en-US" sz="3600" b="0" i="1" smtClean="0">
                            <a:latin typeface="Cambria Math" panose="02040503050406030204" pitchFamily="18" charset="0"/>
                          </a:rPr>
                          <m:t>83</m:t>
                        </m:r>
                        <m:r>
                          <a:rPr lang="en-US" sz="3600" b="0" i="1" smtClean="0">
                            <a:latin typeface="Cambria Math" panose="02040503050406030204" pitchFamily="18" charset="0"/>
                          </a:rPr>
                          <m:t>+</m:t>
                        </m:r>
                        <m:r>
                          <a:rPr lang="en-US" sz="3600" b="0" i="1" smtClean="0">
                            <a:latin typeface="Cambria Math" panose="02040503050406030204" pitchFamily="18" charset="0"/>
                          </a:rPr>
                          <m:t>2</m:t>
                        </m:r>
                        <m:r>
                          <a:rPr lang="en-US" sz="3600" b="0" i="1" smtClean="0">
                            <a:latin typeface="Cambria Math" panose="02040503050406030204" pitchFamily="18" charset="0"/>
                          </a:rPr>
                          <m:t>.</m:t>
                        </m:r>
                        <m:r>
                          <a:rPr lang="en-US" sz="3600" b="0" i="1" smtClean="0">
                            <a:latin typeface="Cambria Math" panose="02040503050406030204" pitchFamily="18" charset="0"/>
                          </a:rPr>
                          <m:t>82</m:t>
                        </m:r>
                        <m:r>
                          <a:rPr lang="en-US" sz="3600" b="0" i="1" smtClean="0">
                            <a:latin typeface="Cambria Math" panose="02040503050406030204" pitchFamily="18" charset="0"/>
                          </a:rPr>
                          <m:t>+</m:t>
                        </m:r>
                        <m:r>
                          <a:rPr lang="en-US" sz="3600" b="0" i="1" smtClean="0">
                            <a:latin typeface="Cambria Math" panose="02040503050406030204" pitchFamily="18" charset="0"/>
                          </a:rPr>
                          <m:t>2</m:t>
                        </m:r>
                        <m:r>
                          <a:rPr lang="en-US" sz="3600" b="0" i="1" smtClean="0">
                            <a:latin typeface="Cambria Math" panose="02040503050406030204" pitchFamily="18" charset="0"/>
                          </a:rPr>
                          <m:t>.</m:t>
                        </m:r>
                        <m:r>
                          <a:rPr lang="en-US" sz="3600" b="0" i="1" smtClean="0">
                            <a:latin typeface="Cambria Math" panose="02040503050406030204" pitchFamily="18" charset="0"/>
                          </a:rPr>
                          <m:t>80</m:t>
                        </m:r>
                      </m:num>
                      <m:den>
                        <m:r>
                          <a:rPr lang="en-US" sz="3600" b="0" i="1" smtClean="0">
                            <a:latin typeface="Cambria Math" panose="02040503050406030204" pitchFamily="18" charset="0"/>
                          </a:rPr>
                          <m:t>3</m:t>
                        </m:r>
                      </m:den>
                    </m:f>
                  </m:oMath>
                </a14:m>
                <a:endParaRPr lang="en-US" sz="3200" i="1" dirty="0" smtClean="0">
                  <a:latin typeface="Cambria Math" panose="020405030504060302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009900" y="4499579"/>
                <a:ext cx="4093509" cy="786241"/>
              </a:xfrm>
              <a:prstGeom prst="rect">
                <a:avLst/>
              </a:prstGeom>
              <a:blipFill>
                <a:blip r:embed="rId3"/>
                <a:stretch>
                  <a:fillRect l="-6110" t="-11628" b="-248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932692" y="5342229"/>
                <a:ext cx="224792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0">
                          <a:latin typeface="Cambria Math" panose="02040503050406030204" pitchFamily="18" charset="0"/>
                        </a:rPr>
                        <m:t>=</m:t>
                      </m:r>
                      <m:r>
                        <a:rPr lang="en-US" sz="3200" b="0" i="0">
                          <a:latin typeface="Cambria Math" panose="02040503050406030204" pitchFamily="18" charset="0"/>
                        </a:rPr>
                        <m:t>2</m:t>
                      </m:r>
                      <m:r>
                        <a:rPr lang="en-US" sz="3200" b="0" i="0">
                          <a:latin typeface="Cambria Math" panose="02040503050406030204" pitchFamily="18" charset="0"/>
                        </a:rPr>
                        <m:t>.</m:t>
                      </m:r>
                      <m:r>
                        <a:rPr lang="en-US" sz="3200" b="0" i="0">
                          <a:latin typeface="Cambria Math" panose="02040503050406030204" pitchFamily="18" charset="0"/>
                        </a:rPr>
                        <m:t>81</m:t>
                      </m:r>
                      <m:r>
                        <a:rPr lang="en-US" sz="3200" b="0" i="0">
                          <a:latin typeface="Cambria Math" panose="02040503050406030204" pitchFamily="18" charset="0"/>
                        </a:rPr>
                        <m:t> </m:t>
                      </m:r>
                      <m:r>
                        <m:rPr>
                          <m:sty m:val="p"/>
                        </m:rPr>
                        <a:rPr lang="en-US" sz="3200" b="0" i="0">
                          <a:latin typeface="Cambria Math" panose="02040503050406030204" pitchFamily="18" charset="0"/>
                        </a:rPr>
                        <m:t>mm</m:t>
                      </m:r>
                    </m:oMath>
                  </m:oMathPara>
                </a14:m>
                <a:endParaRPr lang="en-US" sz="1400" dirty="0">
                  <a:latin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932692" y="5342229"/>
                <a:ext cx="2247923" cy="584775"/>
              </a:xfrm>
              <a:prstGeom prst="rect">
                <a:avLst/>
              </a:prstGeom>
              <a:blipFill>
                <a:blip r:embed="rId4"/>
                <a:stretch>
                  <a:fillRect/>
                </a:stretch>
              </a:blipFill>
            </p:spPr>
            <p:txBody>
              <a:bodyPr/>
              <a:lstStyle/>
              <a:p>
                <a:r>
                  <a:rPr lang="en-US">
                    <a:noFill/>
                  </a:rPr>
                  <a:t> </a:t>
                </a:r>
              </a:p>
            </p:txBody>
          </p:sp>
        </mc:Fallback>
      </mc:AlternateContent>
      <p:sp>
        <p:nvSpPr>
          <p:cNvPr id="13" name="TextBox 12"/>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728741956"/>
      </p:ext>
    </p:extLst>
  </p:cSld>
  <p:clrMapOvr>
    <a:masterClrMapping/>
  </p:clrMapOvr>
  <mc:AlternateContent xmlns:mc="http://schemas.openxmlformats.org/markup-compatibility/2006" xmlns:p14="http://schemas.microsoft.com/office/powerpoint/2010/main">
    <mc:Choice Requires="p14">
      <p:transition spd="slow" p14:dur="2000" advTm="30000">
        <p14:warp dir="in"/>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1" presetClass="emph" presetSubtype="0" repeatCount="indefinite" fill="hold" grpId="1" nodeType="afterEffect">
                                  <p:stCondLst>
                                    <p:cond delay="0"/>
                                  </p:stCondLst>
                                  <p:childTnLst>
                                    <p:animClr clrSpc="hsl" dir="cw">
                                      <p:cBhvr override="childStyle">
                                        <p:cTn id="10" dur="500" fill="hold"/>
                                        <p:tgtEl>
                                          <p:spTgt spid="2"/>
                                        </p:tgtEl>
                                        <p:attrNameLst>
                                          <p:attrName>style.color</p:attrName>
                                        </p:attrNameLst>
                                      </p:cBhvr>
                                      <p:by>
                                        <p:hsl h="7200000" s="0" l="0"/>
                                      </p:by>
                                    </p:animClr>
                                    <p:animClr clrSpc="hsl" dir="cw">
                                      <p:cBhvr>
                                        <p:cTn id="11" dur="500" fill="hold"/>
                                        <p:tgtEl>
                                          <p:spTgt spid="2"/>
                                        </p:tgtEl>
                                        <p:attrNameLst>
                                          <p:attrName>fillcolor</p:attrName>
                                        </p:attrNameLst>
                                      </p:cBhvr>
                                      <p:by>
                                        <p:hsl h="7200000" s="0" l="0"/>
                                      </p:by>
                                    </p:animClr>
                                    <p:animClr clrSpc="hsl" dir="cw">
                                      <p:cBhvr>
                                        <p:cTn id="12" dur="500" fill="hold"/>
                                        <p:tgtEl>
                                          <p:spTgt spid="2"/>
                                        </p:tgtEl>
                                        <p:attrNameLst>
                                          <p:attrName>stroke.color</p:attrName>
                                        </p:attrNameLst>
                                      </p:cBhvr>
                                      <p:by>
                                        <p:hsl h="7200000" s="0" l="0"/>
                                      </p:by>
                                    </p:animClr>
                                    <p:set>
                                      <p:cBhvr>
                                        <p:cTn id="13" dur="500" fill="hold"/>
                                        <p:tgtEl>
                                          <p:spTgt spid="2"/>
                                        </p:tgtEl>
                                        <p:attrNameLst>
                                          <p:attrName>fill.type</p:attrName>
                                        </p:attrNameLst>
                                      </p:cBhvr>
                                      <p:to>
                                        <p:strVal val="solid"/>
                                      </p:to>
                                    </p:set>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5500"/>
                            </p:stCondLst>
                            <p:childTnLst>
                              <p:par>
                                <p:cTn id="33" presetID="42"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par>
                          <p:cTn id="43" fill="hold">
                            <p:stCondLst>
                              <p:cond delay="6500"/>
                            </p:stCondLst>
                            <p:childTnLst>
                              <p:par>
                                <p:cTn id="44" presetID="42" presetClass="entr" presetSubtype="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par>
                          <p:cTn id="54" fill="hold">
                            <p:stCondLst>
                              <p:cond delay="7500"/>
                            </p:stCondLst>
                            <p:childTnLst>
                              <p:par>
                                <p:cTn id="55" presetID="42" presetClass="entr" presetSubtype="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childTnLst>
                          </p:cTn>
                        </p:par>
                        <p:par>
                          <p:cTn id="60" fill="hold">
                            <p:stCondLst>
                              <p:cond delay="8500"/>
                            </p:stCondLst>
                            <p:childTnLst>
                              <p:par>
                                <p:cTn id="61" presetID="42" presetClass="entr" presetSubtype="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par>
                          <p:cTn id="66" fill="hold">
                            <p:stCondLst>
                              <p:cond delay="9500"/>
                            </p:stCondLst>
                            <p:childTnLst>
                              <p:par>
                                <p:cTn id="67" presetID="2" presetClass="entr" presetSubtype="2" repeatCount="indefinite"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0" fill="hold"/>
                                        <p:tgtEl>
                                          <p:spTgt spid="13"/>
                                        </p:tgtEl>
                                        <p:attrNameLst>
                                          <p:attrName>ppt_x</p:attrName>
                                        </p:attrNameLst>
                                      </p:cBhvr>
                                      <p:tavLst>
                                        <p:tav tm="0">
                                          <p:val>
                                            <p:strVal val="1+#ppt_w/2"/>
                                          </p:val>
                                        </p:tav>
                                        <p:tav tm="100000">
                                          <p:val>
                                            <p:strVal val="#ppt_x"/>
                                          </p:val>
                                        </p:tav>
                                      </p:tavLst>
                                    </p:anim>
                                    <p:anim calcmode="lin" valueType="num">
                                      <p:cBhvr additive="base">
                                        <p:cTn id="70" dur="5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4" grpId="0"/>
      <p:bldP spid="5" grpId="0"/>
      <p:bldP spid="6" grpId="0"/>
      <p:bldP spid="7" grpId="0"/>
      <p:bldP spid="8" grpId="0"/>
      <p:bldP spid="9"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3086100" y="435842"/>
                <a:ext cx="4641128" cy="828206"/>
              </a:xfrm>
              <a:prstGeom prst="rect">
                <a:avLst/>
              </a:prstGeom>
              <a:solidFill>
                <a:srgbClr val="00FF00"/>
              </a:solidFill>
            </p:spPr>
            <p:style>
              <a:lnRef idx="2">
                <a:schemeClr val="accent5"/>
              </a:lnRef>
              <a:fillRef idx="1">
                <a:schemeClr val="lt1"/>
              </a:fillRef>
              <a:effectRef idx="0">
                <a:schemeClr val="accent5"/>
              </a:effectRef>
              <a:fontRef idx="minor">
                <a:schemeClr val="dk1"/>
              </a:fontRef>
            </p:style>
            <p:txBody>
              <a:bodyPr rtlCol="0" anchor="ctr"/>
              <a:lstStyle/>
              <a:p>
                <a:pPr algn="r"/>
                <a14:m>
                  <m:oMathPara xmlns:m="http://schemas.openxmlformats.org/officeDocument/2006/math">
                    <m:oMathParaPr>
                      <m:jc m:val="centerGroup"/>
                    </m:oMathParaPr>
                    <m:oMath xmlns:m="http://schemas.openxmlformats.org/officeDocument/2006/math">
                      <m:r>
                        <m:rPr>
                          <m:nor/>
                        </m:rPr>
                        <a:rPr lang="en-US" sz="4000" b="0" i="0" dirty="0" smtClean="0">
                          <a:solidFill>
                            <a:schemeClr val="tx1"/>
                          </a:solidFill>
                          <a:latin typeface="NikoshBAN" pitchFamily="2" charset="0"/>
                          <a:cs typeface="NikoshBAN" pitchFamily="2" charset="0"/>
                        </a:rPr>
                        <m:t>ফলাফল </m:t>
                      </m:r>
                      <m:r>
                        <m:rPr>
                          <m:nor/>
                        </m:rPr>
                        <a:rPr lang="en-US" sz="4000" b="0" i="0" dirty="0" smtClean="0">
                          <a:solidFill>
                            <a:schemeClr val="tx1"/>
                          </a:solidFill>
                          <a:latin typeface="NikoshBAN" pitchFamily="2" charset="0"/>
                          <a:cs typeface="NikoshBAN" pitchFamily="2" charset="0"/>
                        </a:rPr>
                        <m:t>(</m:t>
                      </m:r>
                      <m:r>
                        <m:rPr>
                          <m:nor/>
                        </m:rPr>
                        <a:rPr lang="bn-IN" sz="4000" dirty="0" smtClean="0">
                          <a:solidFill>
                            <a:schemeClr val="tx1"/>
                          </a:solidFill>
                          <a:latin typeface="NikoshBAN" pitchFamily="2" charset="0"/>
                          <a:cs typeface="NikoshBAN" pitchFamily="2" charset="0"/>
                        </a:rPr>
                        <m:t>ব্যাসার্ধ</m:t>
                      </m:r>
                      <m:r>
                        <m:rPr>
                          <m:nor/>
                        </m:rPr>
                        <a:rPr lang="en-US" sz="4000" b="0" i="0" dirty="0" smtClean="0">
                          <a:solidFill>
                            <a:schemeClr val="tx1"/>
                          </a:solidFill>
                          <a:latin typeface="NikoshBAN" pitchFamily="2" charset="0"/>
                          <a:cs typeface="NikoshBAN" pitchFamily="2" charset="0"/>
                        </a:rPr>
                        <m:t> </m:t>
                      </m:r>
                      <m:r>
                        <m:rPr>
                          <m:nor/>
                        </m:rPr>
                        <a:rPr lang="en-US" sz="3600" dirty="0">
                          <a:latin typeface="NikoshBAN" pitchFamily="2" charset="0"/>
                          <a:cs typeface="NikoshBAN" pitchFamily="2" charset="0"/>
                        </a:rPr>
                        <m:t>R</m:t>
                      </m:r>
                      <m:r>
                        <m:rPr>
                          <m:nor/>
                        </m:rPr>
                        <a:rPr lang="en-US" sz="3600" b="0" i="0" dirty="0" smtClean="0">
                          <a:latin typeface="NikoshBAN" pitchFamily="2" charset="0"/>
                          <a:cs typeface="NikoshBAN" pitchFamily="2" charset="0"/>
                        </a:rPr>
                        <m:t> </m:t>
                      </m:r>
                      <m:r>
                        <m:rPr>
                          <m:nor/>
                        </m:rPr>
                        <a:rPr lang="en-US" sz="3600" b="0" i="0" dirty="0" smtClean="0">
                          <a:latin typeface="NikoshBAN" pitchFamily="2" charset="0"/>
                          <a:cs typeface="NikoshBAN" pitchFamily="2" charset="0"/>
                        </a:rPr>
                        <m:t>নির্ণয়</m:t>
                      </m:r>
                      <m:r>
                        <m:rPr>
                          <m:nor/>
                        </m:rPr>
                        <a:rPr lang="en-US" sz="3600" b="0" i="0" dirty="0" smtClean="0">
                          <a:latin typeface="NikoshBAN" pitchFamily="2" charset="0"/>
                          <a:cs typeface="NikoshBAN" pitchFamily="2" charset="0"/>
                        </a:rPr>
                        <m:t>) </m:t>
                      </m:r>
                    </m:oMath>
                  </m:oMathPara>
                </a14:m>
                <a:endParaRPr lang="en-US" sz="4400" dirty="0">
                  <a:solidFill>
                    <a:schemeClr val="tx1"/>
                  </a:solidFill>
                  <a:latin typeface="NikoshBAN" pitchFamily="2" charset="0"/>
                  <a:cs typeface="NikoshBAN" pitchFamily="2"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86100" y="435842"/>
                <a:ext cx="4641128" cy="82820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958693" y="1698571"/>
                <a:ext cx="5050422" cy="58477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bn-IN" sz="3200" i="1">
                          <a:latin typeface="Cambria Math"/>
                          <a:cs typeface="NikoshBAN" pitchFamily="2" charset="0"/>
                        </a:rPr>
                        <m:t>তিন</m:t>
                      </m:r>
                      <m:r>
                        <a:rPr lang="bn-IN" sz="3200" i="1">
                          <a:latin typeface="Cambria Math"/>
                          <a:cs typeface="NikoshBAN" pitchFamily="2" charset="0"/>
                        </a:rPr>
                        <m:t> </m:t>
                      </m:r>
                      <m:r>
                        <a:rPr lang="bn-IN" sz="3200" i="1">
                          <a:latin typeface="Cambria Math"/>
                          <a:cs typeface="NikoshBAN" pitchFamily="2" charset="0"/>
                        </a:rPr>
                        <m:t>পায়ের</m:t>
                      </m:r>
                      <m:r>
                        <a:rPr lang="bn-IN" sz="3200" i="1">
                          <a:latin typeface="Cambria Math"/>
                          <a:cs typeface="NikoshBAN" pitchFamily="2" charset="0"/>
                        </a:rPr>
                        <m:t> </m:t>
                      </m:r>
                      <m:r>
                        <a:rPr lang="bn-IN" sz="3200" i="1">
                          <a:latin typeface="Cambria Math"/>
                          <a:cs typeface="NikoshBAN" pitchFamily="2" charset="0"/>
                        </a:rPr>
                        <m:t>গড়</m:t>
                      </m:r>
                      <m:r>
                        <a:rPr lang="bn-IN" sz="3200" i="1">
                          <a:latin typeface="Cambria Math"/>
                          <a:cs typeface="NikoshBAN" pitchFamily="2" charset="0"/>
                        </a:rPr>
                        <m:t> </m:t>
                      </m:r>
                      <m:r>
                        <a:rPr lang="bn-IN" sz="3200" i="1">
                          <a:latin typeface="Cambria Math"/>
                          <a:cs typeface="NikoshBAN" pitchFamily="2" charset="0"/>
                        </a:rPr>
                        <m:t>দুরত্ব</m:t>
                      </m:r>
                      <m:r>
                        <a:rPr lang="bn-IN" sz="3200" i="1">
                          <a:latin typeface="Cambria Math"/>
                          <a:cs typeface="NikoshBAN" pitchFamily="2" charset="0"/>
                        </a:rPr>
                        <m:t>, </m:t>
                      </m:r>
                      <m:r>
                        <a:rPr lang="en-US" sz="3200" i="1">
                          <a:latin typeface="Cambria Math"/>
                          <a:cs typeface="NikoshBAN" pitchFamily="2" charset="0"/>
                        </a:rPr>
                        <m:t>𝑑</m:t>
                      </m:r>
                      <m:r>
                        <a:rPr lang="en-US" sz="3200" i="1">
                          <a:latin typeface="Cambria Math"/>
                          <a:cs typeface="NikoshBAN" pitchFamily="2" charset="0"/>
                        </a:rPr>
                        <m:t>=</m:t>
                      </m:r>
                      <m:r>
                        <a:rPr lang="en-US" sz="3200" i="1">
                          <a:latin typeface="Cambria Math"/>
                          <a:cs typeface="NikoshBAN" pitchFamily="2" charset="0"/>
                        </a:rPr>
                        <m:t>33</m:t>
                      </m:r>
                      <m:r>
                        <a:rPr lang="en-US" sz="3200" i="1">
                          <a:latin typeface="Cambria Math"/>
                          <a:cs typeface="NikoshBAN" pitchFamily="2" charset="0"/>
                        </a:rPr>
                        <m:t>𝑚𝑚</m:t>
                      </m:r>
                      <m:r>
                        <a:rPr lang="en-US" sz="3200" i="1">
                          <a:latin typeface="Cambria Math"/>
                          <a:cs typeface="NikoshBAN" pitchFamily="2" charset="0"/>
                        </a:rPr>
                        <m:t> </m:t>
                      </m:r>
                    </m:oMath>
                  </m:oMathPara>
                </a14:m>
                <a:endParaRPr lang="bn-IN" sz="3200" i="1" dirty="0">
                  <a:latin typeface="Cambria Math"/>
                  <a:cs typeface="NikoshBAN" pitchFamily="2"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58693" y="1698571"/>
                <a:ext cx="5050422"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73788" y="2294139"/>
                <a:ext cx="6781799" cy="108048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dirty="0">
                          <a:latin typeface="Cambria Math"/>
                          <a:ea typeface="Cambria Math"/>
                          <a:cs typeface="NikoshBAN" pitchFamily="2" charset="0"/>
                        </a:rPr>
                        <m:t>∴</m:t>
                      </m:r>
                      <m:r>
                        <m:rPr>
                          <m:nor/>
                        </m:rPr>
                        <a:rPr lang="bn-IN" sz="3200" dirty="0">
                          <a:latin typeface="NikoshBAN" pitchFamily="2" charset="0"/>
                          <a:cs typeface="NikoshBAN" pitchFamily="2" charset="0"/>
                        </a:rPr>
                        <m:t>গোলীয় তলের বক্রতার ব্যাসার্ধ</m:t>
                      </m:r>
                      <m:r>
                        <m:rPr>
                          <m:nor/>
                        </m:rPr>
                        <a:rPr lang="bn-IN" sz="3200" dirty="0" smtClean="0">
                          <a:latin typeface="NikoshBAN" pitchFamily="2" charset="0"/>
                          <a:cs typeface="NikoshBAN" pitchFamily="2" charset="0"/>
                        </a:rPr>
                        <m:t>,</m:t>
                      </m:r>
                      <m:r>
                        <m:rPr>
                          <m:nor/>
                        </m:rPr>
                        <a:rPr lang="en-US" sz="3200" b="0" i="0" dirty="0" smtClean="0">
                          <a:latin typeface="NikoshBAN" pitchFamily="2" charset="0"/>
                          <a:cs typeface="NikoshBAN" pitchFamily="2" charset="0"/>
                        </a:rPr>
                        <m:t> </m:t>
                      </m:r>
                      <m:r>
                        <m:rPr>
                          <m:nor/>
                        </m:rPr>
                        <a:rPr lang="en-US" sz="3200" dirty="0">
                          <a:latin typeface="NikoshBAN" pitchFamily="2" charset="0"/>
                          <a:cs typeface="NikoshBAN" pitchFamily="2" charset="0"/>
                        </a:rPr>
                        <m:t>R</m:t>
                      </m:r>
                      <m:r>
                        <m:rPr>
                          <m:nor/>
                        </m:rPr>
                        <a:rPr lang="en-US" sz="3200" b="0" i="0" dirty="0" smtClean="0">
                          <a:latin typeface="NikoshBAN" pitchFamily="2" charset="0"/>
                          <a:cs typeface="NikoshBAN" pitchFamily="2" charset="0"/>
                        </a:rPr>
                        <m:t> </m:t>
                      </m:r>
                      <m:r>
                        <m:rPr>
                          <m:nor/>
                        </m:rPr>
                        <a:rPr lang="en-US" sz="3200" dirty="0">
                          <a:latin typeface="NikoshBAN" pitchFamily="2" charset="0"/>
                          <a:cs typeface="NikoshBAN" pitchFamily="2" charset="0"/>
                        </a:rPr>
                        <m:t>=</m:t>
                      </m:r>
                      <m:r>
                        <m:rPr>
                          <m:nor/>
                        </m:rPr>
                        <a:rPr lang="bn-IN" sz="3200" dirty="0">
                          <a:latin typeface="NikoshBAN" pitchFamily="2" charset="0"/>
                          <a:cs typeface="NikoshBAN" pitchFamily="2" charset="0"/>
                        </a:rPr>
                        <m:t> </m:t>
                      </m:r>
                      <m:f>
                        <m:fPr>
                          <m:ctrlPr>
                            <a:rPr lang="bn-IN" sz="3200" i="1" dirty="0">
                              <a:latin typeface="Cambria Math" panose="02040503050406030204" pitchFamily="18" charset="0"/>
                            </a:rPr>
                          </m:ctrlPr>
                        </m:fPr>
                        <m:num>
                          <m:sSup>
                            <m:sSupPr>
                              <m:ctrlPr>
                                <a:rPr lang="en-US" sz="3200" i="1" dirty="0">
                                  <a:latin typeface="Cambria Math" panose="02040503050406030204" pitchFamily="18" charset="0"/>
                                </a:rPr>
                              </m:ctrlPr>
                            </m:sSupPr>
                            <m:e>
                              <m:r>
                                <a:rPr lang="en-US" sz="3200" i="1" dirty="0">
                                  <a:latin typeface="Cambria Math"/>
                                </a:rPr>
                                <m:t>𝑑</m:t>
                              </m:r>
                            </m:e>
                            <m:sup>
                              <m:r>
                                <a:rPr lang="en-US" sz="3200" i="1" dirty="0">
                                  <a:latin typeface="Cambria Math"/>
                                </a:rPr>
                                <m:t>2</m:t>
                              </m:r>
                            </m:sup>
                          </m:sSup>
                        </m:num>
                        <m:den>
                          <m:r>
                            <a:rPr lang="en-US" sz="3200" i="1" dirty="0">
                              <a:latin typeface="Cambria Math"/>
                            </a:rPr>
                            <m:t>6</m:t>
                          </m:r>
                          <m:r>
                            <a:rPr lang="en-US" sz="3200" i="1" dirty="0">
                              <a:latin typeface="Cambria Math"/>
                            </a:rPr>
                            <m:t>h</m:t>
                          </m:r>
                        </m:den>
                      </m:f>
                      <m:r>
                        <a:rPr lang="en-US" sz="3200" i="1" dirty="0">
                          <a:latin typeface="Cambria Math"/>
                        </a:rPr>
                        <m:t>+</m:t>
                      </m:r>
                      <m:f>
                        <m:fPr>
                          <m:ctrlPr>
                            <a:rPr lang="en-US" sz="3200" i="1" dirty="0">
                              <a:latin typeface="Cambria Math" panose="02040503050406030204" pitchFamily="18" charset="0"/>
                            </a:rPr>
                          </m:ctrlPr>
                        </m:fPr>
                        <m:num>
                          <m:r>
                            <a:rPr lang="en-US" sz="3200" i="1" dirty="0">
                              <a:latin typeface="Cambria Math"/>
                            </a:rPr>
                            <m:t>h</m:t>
                          </m:r>
                        </m:num>
                        <m:den>
                          <m:r>
                            <a:rPr lang="en-US" sz="3200" i="1" dirty="0">
                              <a:latin typeface="Cambria Math"/>
                            </a:rPr>
                            <m:t>2</m:t>
                          </m:r>
                        </m:den>
                      </m:f>
                    </m:oMath>
                  </m:oMathPara>
                </a14:m>
                <a:endParaRPr lang="en-US" sz="3200" dirty="0"/>
              </a:p>
            </p:txBody>
          </p:sp>
        </mc:Choice>
        <mc:Fallback xmlns="">
          <p:sp>
            <p:nvSpPr>
              <p:cNvPr id="4" name="Rectangle 3"/>
              <p:cNvSpPr>
                <a:spLocks noRot="1" noChangeAspect="1" noMove="1" noResize="1" noEditPoints="1" noAdjustHandles="1" noChangeArrowheads="1" noChangeShapeType="1" noTextEdit="1"/>
              </p:cNvSpPr>
              <p:nvPr/>
            </p:nvSpPr>
            <p:spPr>
              <a:xfrm>
                <a:off x="273788" y="2294139"/>
                <a:ext cx="6781799" cy="108048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067298" y="3344214"/>
                <a:ext cx="4670574" cy="120879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3200" i="1" smtClean="0">
                          <a:latin typeface="Cambria Math"/>
                          <a:cs typeface="Times New Roman" pitchFamily="18" charset="0"/>
                        </a:rPr>
                        <m:t>=</m:t>
                      </m:r>
                      <m:d>
                        <m:dPr>
                          <m:ctrlPr>
                            <a:rPr lang="en-US" sz="3200" i="1">
                              <a:latin typeface="Cambria Math" panose="02040503050406030204" pitchFamily="18" charset="0"/>
                              <a:cs typeface="Times New Roman" pitchFamily="18" charset="0"/>
                            </a:rPr>
                          </m:ctrlPr>
                        </m:dPr>
                        <m:e>
                          <m:f>
                            <m:fPr>
                              <m:ctrlPr>
                                <a:rPr lang="en-US" sz="3200" i="1">
                                  <a:latin typeface="Cambria Math" panose="02040503050406030204" pitchFamily="18" charset="0"/>
                                  <a:cs typeface="Times New Roman" pitchFamily="18" charset="0"/>
                                </a:rPr>
                              </m:ctrlPr>
                            </m:fPr>
                            <m:num>
                              <m:sSup>
                                <m:sSupPr>
                                  <m:ctrlPr>
                                    <a:rPr lang="en-US" sz="3200" i="1">
                                      <a:latin typeface="Cambria Math" panose="02040503050406030204" pitchFamily="18" charset="0"/>
                                      <a:cs typeface="Times New Roman" pitchFamily="18" charset="0"/>
                                    </a:rPr>
                                  </m:ctrlPr>
                                </m:sSupPr>
                                <m:e>
                                  <m:r>
                                    <a:rPr lang="en-US" sz="3200" i="1">
                                      <a:latin typeface="Cambria Math"/>
                                      <a:cs typeface="Times New Roman" pitchFamily="18" charset="0"/>
                                    </a:rPr>
                                    <m:t>33</m:t>
                                  </m:r>
                                </m:e>
                                <m:sup>
                                  <m:r>
                                    <a:rPr lang="en-US" sz="3200" i="1">
                                      <a:latin typeface="Cambria Math"/>
                                      <a:cs typeface="Times New Roman" pitchFamily="18" charset="0"/>
                                    </a:rPr>
                                    <m:t>2</m:t>
                                  </m:r>
                                </m:sup>
                              </m:sSup>
                            </m:num>
                            <m:den>
                              <m:r>
                                <a:rPr lang="en-US" sz="3200" i="1">
                                  <a:latin typeface="Cambria Math"/>
                                  <a:cs typeface="Times New Roman" pitchFamily="18" charset="0"/>
                                </a:rPr>
                                <m:t>6</m:t>
                              </m:r>
                              <m:r>
                                <a:rPr lang="en-US" sz="3200" i="1">
                                  <a:latin typeface="Cambria Math"/>
                                  <a:ea typeface="Cambria Math"/>
                                  <a:cs typeface="Times New Roman" pitchFamily="18" charset="0"/>
                                </a:rPr>
                                <m:t>×</m:t>
                              </m:r>
                              <m:r>
                                <a:rPr lang="en-US" sz="3200" b="0" i="1" smtClean="0">
                                  <a:latin typeface="Cambria Math" panose="02040503050406030204" pitchFamily="18" charset="0"/>
                                  <a:ea typeface="Cambria Math"/>
                                  <a:cs typeface="Times New Roman" pitchFamily="18" charset="0"/>
                                </a:rPr>
                                <m:t>2</m:t>
                              </m:r>
                              <m:r>
                                <a:rPr lang="en-US" sz="3200" b="0" i="1" smtClean="0">
                                  <a:latin typeface="Cambria Math" panose="02040503050406030204" pitchFamily="18" charset="0"/>
                                  <a:ea typeface="Cambria Math"/>
                                  <a:cs typeface="Times New Roman" pitchFamily="18" charset="0"/>
                                </a:rPr>
                                <m:t>.</m:t>
                              </m:r>
                              <m:r>
                                <a:rPr lang="en-US" sz="3200" b="0" i="1" smtClean="0">
                                  <a:latin typeface="Cambria Math" panose="02040503050406030204" pitchFamily="18" charset="0"/>
                                  <a:ea typeface="Cambria Math"/>
                                  <a:cs typeface="Times New Roman" pitchFamily="18" charset="0"/>
                                </a:rPr>
                                <m:t>81</m:t>
                              </m:r>
                            </m:den>
                          </m:f>
                          <m:r>
                            <a:rPr lang="en-US" sz="3200" i="1">
                              <a:latin typeface="Cambria Math"/>
                              <a:cs typeface="Times New Roman" pitchFamily="18" charset="0"/>
                            </a:rPr>
                            <m:t>+</m:t>
                          </m:r>
                          <m:f>
                            <m:fPr>
                              <m:ctrlPr>
                                <a:rPr lang="en-US" sz="3200" i="1">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2</m:t>
                              </m:r>
                              <m:r>
                                <a:rPr lang="en-US" sz="3200" b="0" i="1" smtClean="0">
                                  <a:latin typeface="Cambria Math" panose="02040503050406030204" pitchFamily="18" charset="0"/>
                                  <a:cs typeface="Times New Roman" pitchFamily="18" charset="0"/>
                                </a:rPr>
                                <m:t>.</m:t>
                              </m:r>
                              <m:r>
                                <a:rPr lang="en-US" sz="3200" b="0" i="1" smtClean="0">
                                  <a:latin typeface="Cambria Math" panose="02040503050406030204" pitchFamily="18" charset="0"/>
                                  <a:cs typeface="Times New Roman" pitchFamily="18" charset="0"/>
                                </a:rPr>
                                <m:t>81</m:t>
                              </m:r>
                            </m:num>
                            <m:den>
                              <m:r>
                                <a:rPr lang="en-US" sz="3200" i="1">
                                  <a:latin typeface="Cambria Math"/>
                                  <a:cs typeface="Times New Roman" pitchFamily="18" charset="0"/>
                                </a:rPr>
                                <m:t>2</m:t>
                              </m:r>
                            </m:den>
                          </m:f>
                        </m:e>
                      </m:d>
                      <m:r>
                        <a:rPr lang="en-US" sz="3200" i="1">
                          <a:latin typeface="Cambria Math"/>
                          <a:cs typeface="Times New Roman" pitchFamily="18" charset="0"/>
                        </a:rPr>
                        <m:t>𝑚𝑚</m:t>
                      </m:r>
                    </m:oMath>
                  </m:oMathPara>
                </a14:m>
                <a:endParaRPr lang="bn-IN" sz="3200" i="1" dirty="0">
                  <a:latin typeface="Cambria Math"/>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067298" y="3344214"/>
                <a:ext cx="4670574" cy="120879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106848" y="4553006"/>
                <a:ext cx="1948739" cy="58477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3200" i="1" smtClean="0">
                          <a:latin typeface="Cambria Math"/>
                          <a:cs typeface="Times New Roman" pitchFamily="18" charset="0"/>
                        </a:rPr>
                        <m:t>=</m:t>
                      </m:r>
                      <m:r>
                        <a:rPr lang="en-US" sz="3200" b="0" i="1" smtClean="0">
                          <a:latin typeface="Cambria Math" panose="02040503050406030204" pitchFamily="18" charset="0"/>
                          <a:cs typeface="Times New Roman" pitchFamily="18" charset="0"/>
                        </a:rPr>
                        <m:t>66</m:t>
                      </m:r>
                      <m:r>
                        <a:rPr lang="en-US" sz="3200" b="0" i="1" smtClean="0">
                          <a:latin typeface="Cambria Math" panose="02040503050406030204" pitchFamily="18" charset="0"/>
                          <a:cs typeface="Times New Roman" pitchFamily="18" charset="0"/>
                        </a:rPr>
                        <m:t> </m:t>
                      </m:r>
                      <m:r>
                        <a:rPr lang="en-US" sz="3200" i="1">
                          <a:latin typeface="Cambria Math"/>
                          <a:cs typeface="Times New Roman" pitchFamily="18" charset="0"/>
                        </a:rPr>
                        <m:t>𝑚𝑚</m:t>
                      </m:r>
                    </m:oMath>
                  </m:oMathPara>
                </a14:m>
                <a:endParaRPr lang="bn-IN" sz="3200" i="1" dirty="0">
                  <a:latin typeface="Cambria Math"/>
                  <a:cs typeface="Times New Roman"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106848" y="4553006"/>
                <a:ext cx="1948739"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142115" y="5137781"/>
                <a:ext cx="1878206" cy="58477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3200" i="1" smtClean="0">
                          <a:latin typeface="Cambria Math"/>
                          <a:cs typeface="Times New Roman" pitchFamily="18" charset="0"/>
                        </a:rPr>
                        <m:t>=</m:t>
                      </m:r>
                      <m:r>
                        <a:rPr lang="en-US" sz="3200" b="0" i="1" smtClean="0">
                          <a:latin typeface="Cambria Math" panose="02040503050406030204" pitchFamily="18" charset="0"/>
                          <a:cs typeface="Times New Roman" pitchFamily="18" charset="0"/>
                        </a:rPr>
                        <m:t>6</m:t>
                      </m:r>
                      <m:r>
                        <a:rPr lang="en-US" sz="3200" b="0" i="1" smtClean="0">
                          <a:latin typeface="Cambria Math" panose="02040503050406030204" pitchFamily="18" charset="0"/>
                          <a:cs typeface="Times New Roman" pitchFamily="18" charset="0"/>
                        </a:rPr>
                        <m:t>.</m:t>
                      </m:r>
                      <m:r>
                        <a:rPr lang="en-US" sz="3200" b="0" i="1" smtClean="0">
                          <a:latin typeface="Cambria Math" panose="02040503050406030204" pitchFamily="18" charset="0"/>
                          <a:cs typeface="Times New Roman" pitchFamily="18" charset="0"/>
                        </a:rPr>
                        <m:t>6</m:t>
                      </m:r>
                      <m:r>
                        <a:rPr lang="en-US" sz="3200" b="0" i="1" smtClean="0">
                          <a:latin typeface="Cambria Math" panose="02040503050406030204" pitchFamily="18" charset="0"/>
                          <a:cs typeface="Times New Roman" pitchFamily="18" charset="0"/>
                        </a:rPr>
                        <m:t> </m:t>
                      </m:r>
                      <m:r>
                        <a:rPr lang="en-US" sz="3200" b="0" i="1" smtClean="0">
                          <a:latin typeface="Cambria Math" panose="02040503050406030204" pitchFamily="18" charset="0"/>
                          <a:cs typeface="Times New Roman" pitchFamily="18" charset="0"/>
                        </a:rPr>
                        <m:t>𝑐𝑚</m:t>
                      </m:r>
                    </m:oMath>
                  </m:oMathPara>
                </a14:m>
                <a:endParaRPr lang="bn-IN" sz="3200" i="1" dirty="0">
                  <a:latin typeface="Cambria Math"/>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142115" y="5137781"/>
                <a:ext cx="1878206"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30520" y="5613874"/>
                <a:ext cx="7633105" cy="113877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ea typeface="Cambria Math"/>
                          <a:cs typeface="NikoshBAN" pitchFamily="2" charset="0"/>
                        </a:rPr>
                        <m:t>∴</m:t>
                      </m:r>
                      <m:r>
                        <m:rPr>
                          <m:nor/>
                        </m:rPr>
                        <a:rPr lang="bn-IN" sz="3600" dirty="0">
                          <a:latin typeface="NikoshBAN" pitchFamily="2" charset="0"/>
                          <a:cs typeface="NikoshBAN" pitchFamily="2" charset="0"/>
                        </a:rPr>
                        <m:t>গোলীয় তলের বক্রতার ব্যাসার্ধ</m:t>
                      </m:r>
                      <m:r>
                        <m:rPr>
                          <m:nor/>
                        </m:rPr>
                        <a:rPr lang="bn-IN" sz="3600" dirty="0">
                          <a:latin typeface="NikoshBAN" pitchFamily="2" charset="0"/>
                          <a:cs typeface="NikoshBAN" pitchFamily="2" charset="0"/>
                        </a:rPr>
                        <m:t>,</m:t>
                      </m:r>
                      <m:r>
                        <m:rPr>
                          <m:nor/>
                        </m:rPr>
                        <a:rPr lang="en-US" sz="3600" b="0" i="0" dirty="0" smtClean="0">
                          <a:latin typeface="NikoshBAN" pitchFamily="2" charset="0"/>
                          <a:cs typeface="NikoshBAN" pitchFamily="2" charset="0"/>
                        </a:rPr>
                        <m:t> </m:t>
                      </m:r>
                      <m:r>
                        <m:rPr>
                          <m:nor/>
                        </m:rPr>
                        <a:rPr lang="en-US" sz="3600" dirty="0">
                          <a:latin typeface="NikoshBAN" pitchFamily="2" charset="0"/>
                          <a:cs typeface="NikoshBAN" pitchFamily="2" charset="0"/>
                        </a:rPr>
                        <m:t>R</m:t>
                      </m:r>
                      <m:r>
                        <m:rPr>
                          <m:nor/>
                        </m:rPr>
                        <a:rPr lang="en-US" sz="3600" b="0" i="0" dirty="0" smtClean="0">
                          <a:latin typeface="NikoshBAN" pitchFamily="2" charset="0"/>
                          <a:cs typeface="NikoshBAN" pitchFamily="2" charset="0"/>
                        </a:rPr>
                        <m:t> </m:t>
                      </m:r>
                      <m:r>
                        <m:rPr>
                          <m:nor/>
                        </m:rPr>
                        <a:rPr lang="en-US" sz="3600" dirty="0">
                          <a:latin typeface="NikoshBAN" pitchFamily="2" charset="0"/>
                          <a:cs typeface="NikoshBAN" pitchFamily="2" charset="0"/>
                        </a:rPr>
                        <m:t>=</m:t>
                      </m:r>
                      <m:r>
                        <m:rPr>
                          <m:nor/>
                        </m:rPr>
                        <a:rPr lang="en-US" sz="3600" b="0" i="0" dirty="0" smtClean="0">
                          <a:latin typeface="NikoshBAN" pitchFamily="2" charset="0"/>
                          <a:cs typeface="NikoshBAN" pitchFamily="2" charset="0"/>
                        </a:rPr>
                        <m:t> </m:t>
                      </m:r>
                      <m:r>
                        <a:rPr lang="en-US" sz="3600" i="1">
                          <a:latin typeface="Cambria Math" panose="02040503050406030204" pitchFamily="18" charset="0"/>
                          <a:cs typeface="Times New Roman" pitchFamily="18" charset="0"/>
                        </a:rPr>
                        <m:t>6</m:t>
                      </m:r>
                      <m:r>
                        <a:rPr lang="en-US" sz="3600" i="1">
                          <a:latin typeface="Cambria Math" panose="02040503050406030204" pitchFamily="18" charset="0"/>
                          <a:cs typeface="Times New Roman" pitchFamily="18" charset="0"/>
                        </a:rPr>
                        <m:t>.</m:t>
                      </m:r>
                      <m:r>
                        <a:rPr lang="en-US" sz="3600" i="1">
                          <a:latin typeface="Cambria Math" panose="02040503050406030204" pitchFamily="18" charset="0"/>
                          <a:cs typeface="Times New Roman" pitchFamily="18" charset="0"/>
                        </a:rPr>
                        <m:t>6</m:t>
                      </m:r>
                      <m:r>
                        <a:rPr lang="en-US" sz="3600" i="1">
                          <a:latin typeface="Cambria Math" panose="02040503050406030204" pitchFamily="18" charset="0"/>
                          <a:cs typeface="Times New Roman" pitchFamily="18" charset="0"/>
                        </a:rPr>
                        <m:t> </m:t>
                      </m:r>
                      <m:r>
                        <a:rPr lang="en-US" sz="3600" i="1">
                          <a:latin typeface="Cambria Math" panose="02040503050406030204" pitchFamily="18" charset="0"/>
                          <a:cs typeface="Times New Roman" pitchFamily="18" charset="0"/>
                        </a:rPr>
                        <m:t>𝑐𝑚</m:t>
                      </m:r>
                    </m:oMath>
                  </m:oMathPara>
                </a14:m>
                <a:endParaRPr lang="bn-IN" sz="3200" i="1" dirty="0">
                  <a:latin typeface="Cambria Math"/>
                  <a:cs typeface="Times New Roman" pitchFamily="18" charset="0"/>
                </a:endParaRPr>
              </a:p>
              <a:p>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230520" y="5613874"/>
                <a:ext cx="7633105" cy="1138773"/>
              </a:xfrm>
              <a:prstGeom prst="rect">
                <a:avLst/>
              </a:prstGeom>
              <a:blipFill>
                <a:blip r:embed="rId8"/>
                <a:stretch>
                  <a:fillRect/>
                </a:stretch>
              </a:blipFill>
            </p:spPr>
            <p:txBody>
              <a:bodyPr/>
              <a:lstStyle/>
              <a:p>
                <a:r>
                  <a:rPr lang="en-US">
                    <a:noFill/>
                  </a:rPr>
                  <a:t> </a:t>
                </a:r>
              </a:p>
            </p:txBody>
          </p:sp>
        </mc:Fallback>
      </mc:AlternateContent>
      <p:sp>
        <p:nvSpPr>
          <p:cNvPr id="9" name="TextBox 8"/>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40323956"/>
      </p:ext>
    </p:extLst>
  </p:cSld>
  <p:clrMapOvr>
    <a:masterClrMapping/>
  </p:clrMapOvr>
  <mc:AlternateContent xmlns:mc="http://schemas.openxmlformats.org/markup-compatibility/2006" xmlns:p14="http://schemas.microsoft.com/office/powerpoint/2010/main">
    <mc:Choice Requires="p14">
      <p:transition spd="slow" p14:dur="2000" advTm="30000">
        <p14:warp dir="in"/>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1" presetClass="emph" presetSubtype="0" repeatCount="indefinite" fill="hold" grpId="1" nodeType="afterEffect">
                                  <p:stCondLst>
                                    <p:cond delay="0"/>
                                  </p:stCondLst>
                                  <p:childTnLst>
                                    <p:animClr clrSpc="hsl" dir="cw">
                                      <p:cBhvr override="childStyle">
                                        <p:cTn id="10" dur="500" fill="hold"/>
                                        <p:tgtEl>
                                          <p:spTgt spid="2"/>
                                        </p:tgtEl>
                                        <p:attrNameLst>
                                          <p:attrName>style.color</p:attrName>
                                        </p:attrNameLst>
                                      </p:cBhvr>
                                      <p:by>
                                        <p:hsl h="7200000" s="0" l="0"/>
                                      </p:by>
                                    </p:animClr>
                                    <p:animClr clrSpc="hsl" dir="cw">
                                      <p:cBhvr>
                                        <p:cTn id="11" dur="500" fill="hold"/>
                                        <p:tgtEl>
                                          <p:spTgt spid="2"/>
                                        </p:tgtEl>
                                        <p:attrNameLst>
                                          <p:attrName>fillcolor</p:attrName>
                                        </p:attrNameLst>
                                      </p:cBhvr>
                                      <p:by>
                                        <p:hsl h="7200000" s="0" l="0"/>
                                      </p:by>
                                    </p:animClr>
                                    <p:animClr clrSpc="hsl" dir="cw">
                                      <p:cBhvr>
                                        <p:cTn id="12" dur="500" fill="hold"/>
                                        <p:tgtEl>
                                          <p:spTgt spid="2"/>
                                        </p:tgtEl>
                                        <p:attrNameLst>
                                          <p:attrName>stroke.color</p:attrName>
                                        </p:attrNameLst>
                                      </p:cBhvr>
                                      <p:by>
                                        <p:hsl h="7200000" s="0" l="0"/>
                                      </p:by>
                                    </p:animClr>
                                    <p:set>
                                      <p:cBhvr>
                                        <p:cTn id="13" dur="500" fill="hold"/>
                                        <p:tgtEl>
                                          <p:spTgt spid="2"/>
                                        </p:tgtEl>
                                        <p:attrNameLst>
                                          <p:attrName>fill.type</p:attrName>
                                        </p:attrNameLst>
                                      </p:cBhvr>
                                      <p:to>
                                        <p:strVal val="solid"/>
                                      </p:to>
                                    </p:set>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5500"/>
                            </p:stCondLst>
                            <p:childTnLst>
                              <p:par>
                                <p:cTn id="33" presetID="42"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par>
                          <p:cTn id="38" fill="hold">
                            <p:stCondLst>
                              <p:cond delay="6500"/>
                            </p:stCondLst>
                            <p:childTnLst>
                              <p:par>
                                <p:cTn id="39" presetID="42"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par>
                          <p:cTn id="44" fill="hold">
                            <p:stCondLst>
                              <p:cond delay="7500"/>
                            </p:stCondLst>
                            <p:childTnLst>
                              <p:par>
                                <p:cTn id="45" presetID="42"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par>
                          <p:cTn id="50" fill="hold">
                            <p:stCondLst>
                              <p:cond delay="8500"/>
                            </p:stCondLst>
                            <p:childTnLst>
                              <p:par>
                                <p:cTn id="51" presetID="2" presetClass="entr" presetSubtype="2" repeatCount="indefinite"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0" fill="hold"/>
                                        <p:tgtEl>
                                          <p:spTgt spid="9"/>
                                        </p:tgtEl>
                                        <p:attrNameLst>
                                          <p:attrName>ppt_x</p:attrName>
                                        </p:attrNameLst>
                                      </p:cBhvr>
                                      <p:tavLst>
                                        <p:tav tm="0">
                                          <p:val>
                                            <p:strVal val="1+#ppt_w/2"/>
                                          </p:val>
                                        </p:tav>
                                        <p:tav tm="100000">
                                          <p:val>
                                            <p:strVal val="#ppt_x"/>
                                          </p:val>
                                        </p:tav>
                                      </p:tavLst>
                                    </p:anim>
                                    <p:anim calcmode="lin" valueType="num">
                                      <p:cBhvr additive="base">
                                        <p:cTn id="54" dur="5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4" grpId="0"/>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944347" y="1728903"/>
            <a:ext cx="7999623" cy="507831"/>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700" b="1" dirty="0" smtClean="0">
                <a:solidFill>
                  <a:srgbClr val="000000"/>
                </a:solidFill>
                <a:latin typeface="NikoshBAN" pitchFamily="2" charset="0"/>
                <a:cs typeface="NikoshBAN" pitchFamily="2" charset="0"/>
              </a:rPr>
              <a:t>স্ফেরোমিটারের পিচ ও লঘিষ্ঠ গণন সতর্কতার সাথে নির্ণয় করতে হবে</a:t>
            </a:r>
            <a:r>
              <a:rPr lang="bn-BD" sz="2700" b="1" dirty="0" smtClean="0">
                <a:solidFill>
                  <a:srgbClr val="000000"/>
                </a:solidFill>
                <a:latin typeface="NikoshBAN" pitchFamily="2" charset="0"/>
                <a:cs typeface="NikoshBAN" pitchFamily="2" charset="0"/>
              </a:rPr>
              <a:t>।</a:t>
            </a:r>
            <a:endParaRPr lang="en-US" sz="2700" b="1" dirty="0">
              <a:solidFill>
                <a:srgbClr val="000000"/>
              </a:solidFill>
              <a:latin typeface="NikoshBAN" pitchFamily="2" charset="0"/>
              <a:cs typeface="NikoshBAN" pitchFamily="2" charset="0"/>
            </a:endParaRPr>
          </a:p>
        </p:txBody>
      </p:sp>
      <p:sp>
        <p:nvSpPr>
          <p:cNvPr id="4" name="TextBox 3"/>
          <p:cNvSpPr txBox="1">
            <a:spLocks noChangeArrowheads="1"/>
          </p:cNvSpPr>
          <p:nvPr/>
        </p:nvSpPr>
        <p:spPr bwMode="auto">
          <a:xfrm>
            <a:off x="944347" y="2281299"/>
            <a:ext cx="7999623" cy="923330"/>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700" b="1" dirty="0" smtClean="0">
                <a:solidFill>
                  <a:srgbClr val="000000"/>
                </a:solidFill>
                <a:latin typeface="NikoshBAN" pitchFamily="2" charset="0"/>
                <a:cs typeface="NikoshBAN" pitchFamily="2" charset="0"/>
              </a:rPr>
              <a:t>চক্রাকার স্কেলটিকে সর্বদা একই দিকে ঘুড়িয়ে পিচট ত্রুটি পরিহার করতে হবে </a:t>
            </a:r>
            <a:r>
              <a:rPr lang="bn-BD" sz="2700" b="1" dirty="0" smtClean="0">
                <a:solidFill>
                  <a:srgbClr val="000000"/>
                </a:solidFill>
                <a:latin typeface="NikoshBAN" pitchFamily="2" charset="0"/>
                <a:cs typeface="NikoshBAN" pitchFamily="2" charset="0"/>
              </a:rPr>
              <a:t>।</a:t>
            </a:r>
            <a:endParaRPr lang="en-US" sz="2700" b="1" dirty="0">
              <a:solidFill>
                <a:srgbClr val="000000"/>
              </a:solidFill>
              <a:latin typeface="NikoshBAN" pitchFamily="2" charset="0"/>
              <a:cs typeface="NikoshBAN" pitchFamily="2" charset="0"/>
            </a:endParaRPr>
          </a:p>
        </p:txBody>
      </p:sp>
      <p:sp>
        <p:nvSpPr>
          <p:cNvPr id="6" name="TextBox 5"/>
          <p:cNvSpPr txBox="1">
            <a:spLocks noChangeArrowheads="1"/>
          </p:cNvSpPr>
          <p:nvPr/>
        </p:nvSpPr>
        <p:spPr bwMode="auto">
          <a:xfrm>
            <a:off x="1277266" y="1011386"/>
            <a:ext cx="733378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r>
              <a:rPr lang="bn-IN" sz="3300" b="1" dirty="0" smtClean="0">
                <a:solidFill>
                  <a:srgbClr val="000000"/>
                </a:solidFill>
                <a:latin typeface="NikoshBAN" pitchFamily="2" charset="0"/>
                <a:cs typeface="NikoshBAN" pitchFamily="2" charset="0"/>
              </a:rPr>
              <a:t>এই</a:t>
            </a:r>
            <a:r>
              <a:rPr lang="bn-BD" sz="3300" b="1" dirty="0" smtClean="0">
                <a:solidFill>
                  <a:srgbClr val="000000"/>
                </a:solidFill>
                <a:latin typeface="NikoshBAN" pitchFamily="2" charset="0"/>
                <a:cs typeface="NikoshBAN" pitchFamily="2" charset="0"/>
              </a:rPr>
              <a:t> </a:t>
            </a:r>
            <a:r>
              <a:rPr lang="bn-IN" sz="3300" b="1" dirty="0" smtClean="0">
                <a:solidFill>
                  <a:srgbClr val="000000"/>
                </a:solidFill>
                <a:latin typeface="NikoshBAN" pitchFamily="2" charset="0"/>
                <a:cs typeface="NikoshBAN" pitchFamily="2" charset="0"/>
              </a:rPr>
              <a:t>পরীক্ষণে</a:t>
            </a:r>
            <a:r>
              <a:rPr lang="bn-BD" sz="3300" b="1" dirty="0" smtClean="0">
                <a:solidFill>
                  <a:srgbClr val="000000"/>
                </a:solidFill>
                <a:latin typeface="NikoshBAN" pitchFamily="2" charset="0"/>
                <a:cs typeface="NikoshBAN" pitchFamily="2" charset="0"/>
              </a:rPr>
              <a:t> </a:t>
            </a:r>
            <a:r>
              <a:rPr lang="bn-IN" sz="3300" b="1" dirty="0" smtClean="0">
                <a:solidFill>
                  <a:srgbClr val="000000"/>
                </a:solidFill>
                <a:latin typeface="NikoshBAN" pitchFamily="2" charset="0"/>
                <a:cs typeface="NikoshBAN" pitchFamily="2" charset="0"/>
              </a:rPr>
              <a:t>নিম্নের সতর্কতাগুলি অবলম্বন করতে হবে -</a:t>
            </a:r>
            <a:endParaRPr lang="en-US" sz="3300" b="1" dirty="0">
              <a:solidFill>
                <a:srgbClr val="000000"/>
              </a:solidFill>
              <a:latin typeface="NikoshBAN" pitchFamily="2" charset="0"/>
              <a:cs typeface="NikoshBAN" pitchFamily="2" charset="0"/>
            </a:endParaRPr>
          </a:p>
        </p:txBody>
      </p:sp>
      <p:sp>
        <p:nvSpPr>
          <p:cNvPr id="7" name="TextBox 6"/>
          <p:cNvSpPr txBox="1">
            <a:spLocks noChangeArrowheads="1"/>
          </p:cNvSpPr>
          <p:nvPr/>
        </p:nvSpPr>
        <p:spPr bwMode="auto">
          <a:xfrm>
            <a:off x="944347" y="3267042"/>
            <a:ext cx="7999623" cy="923330"/>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700" b="1" dirty="0" smtClean="0">
                <a:solidFill>
                  <a:srgbClr val="000000"/>
                </a:solidFill>
                <a:latin typeface="NikoshBAN" pitchFamily="2" charset="0"/>
                <a:cs typeface="NikoshBAN" pitchFamily="2" charset="0"/>
              </a:rPr>
              <a:t>গোলীয় তল এবং সমতল কাঁচ ফলকের উপর স্ফেরোমিটারের পা তিনটি স্পর্শ করছে কি না তা ভালোভাবে দেখতে হবে</a:t>
            </a:r>
            <a:r>
              <a:rPr lang="bn-BD" sz="2700" b="1" dirty="0" smtClean="0">
                <a:solidFill>
                  <a:srgbClr val="000000"/>
                </a:solidFill>
                <a:latin typeface="NikoshBAN" pitchFamily="2" charset="0"/>
                <a:cs typeface="NikoshBAN" pitchFamily="2" charset="0"/>
              </a:rPr>
              <a:t>।</a:t>
            </a:r>
            <a:endParaRPr lang="en-US" sz="2700" b="1" dirty="0">
              <a:solidFill>
                <a:srgbClr val="000000"/>
              </a:solidFill>
              <a:latin typeface="NikoshBAN" pitchFamily="2" charset="0"/>
              <a:cs typeface="NikoshBAN" pitchFamily="2" charset="0"/>
            </a:endParaRPr>
          </a:p>
        </p:txBody>
      </p:sp>
      <p:sp>
        <p:nvSpPr>
          <p:cNvPr id="8" name="Rounded Rectangle 7"/>
          <p:cNvSpPr/>
          <p:nvPr/>
        </p:nvSpPr>
        <p:spPr>
          <a:xfrm>
            <a:off x="2848658" y="262442"/>
            <a:ext cx="4191000" cy="726662"/>
          </a:xfrm>
          <a:prstGeom prst="roundRect">
            <a:avLst/>
          </a:prstGeom>
          <a:solidFill>
            <a:srgbClr val="00FF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r>
              <a:rPr lang="bn-IN" sz="4400" b="1" dirty="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IN" sz="4400" b="1" dirty="0" smtClean="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আলোচনা ও সতর্কতা </a:t>
            </a:r>
            <a:endParaRPr lang="en-US" sz="4400" b="1" dirty="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9" name="TextBox 8"/>
          <p:cNvSpPr txBox="1">
            <a:spLocks noChangeArrowheads="1"/>
          </p:cNvSpPr>
          <p:nvPr/>
        </p:nvSpPr>
        <p:spPr bwMode="auto">
          <a:xfrm>
            <a:off x="944347" y="4252785"/>
            <a:ext cx="7999623" cy="923330"/>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700" b="1" dirty="0" smtClean="0">
                <a:solidFill>
                  <a:srgbClr val="000000"/>
                </a:solidFill>
                <a:latin typeface="NikoshBAN" pitchFamily="2" charset="0"/>
                <a:cs typeface="NikoshBAN" pitchFamily="2" charset="0"/>
              </a:rPr>
              <a:t>বৃত্তাকার স্কেলের পুর্ণ ঘুর্ণন সংখ্যা এবং অতিরিক্ত ভাগ সংখ্যা সঠিক ভাবে নির্ণয় করতে হবে </a:t>
            </a:r>
            <a:r>
              <a:rPr lang="bn-BD" sz="2700" b="1" dirty="0" smtClean="0">
                <a:solidFill>
                  <a:srgbClr val="000000"/>
                </a:solidFill>
                <a:latin typeface="NikoshBAN" pitchFamily="2" charset="0"/>
                <a:cs typeface="NikoshBAN" pitchFamily="2" charset="0"/>
              </a:rPr>
              <a:t>।</a:t>
            </a:r>
            <a:endParaRPr lang="en-US" sz="2700" b="1" dirty="0">
              <a:solidFill>
                <a:srgbClr val="000000"/>
              </a:solidFill>
              <a:latin typeface="NikoshBAN" pitchFamily="2" charset="0"/>
              <a:cs typeface="NikoshBAN" pitchFamily="2" charset="0"/>
            </a:endParaRPr>
          </a:p>
        </p:txBody>
      </p:sp>
      <p:sp>
        <p:nvSpPr>
          <p:cNvPr id="10" name="TextBox 9"/>
          <p:cNvSpPr txBox="1">
            <a:spLocks noChangeArrowheads="1"/>
          </p:cNvSpPr>
          <p:nvPr/>
        </p:nvSpPr>
        <p:spPr bwMode="auto">
          <a:xfrm>
            <a:off x="944348" y="5238528"/>
            <a:ext cx="7999622" cy="507831"/>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700" b="1" dirty="0" smtClean="0">
                <a:solidFill>
                  <a:srgbClr val="000000"/>
                </a:solidFill>
                <a:latin typeface="NikoshBAN" pitchFamily="2" charset="0"/>
                <a:cs typeface="NikoshBAN" pitchFamily="2" charset="0"/>
              </a:rPr>
              <a:t>স্ফেরোমিটারের বক্রতার ব্যাসার্ধ সঠিক ভাবে হিসেব করতে হবে। </a:t>
            </a:r>
            <a:endParaRPr lang="en-US" sz="2700" b="1" dirty="0">
              <a:solidFill>
                <a:srgbClr val="000000"/>
              </a:solidFill>
              <a:latin typeface="NikoshBAN" pitchFamily="2" charset="0"/>
              <a:cs typeface="NikoshBAN" pitchFamily="2" charset="0"/>
            </a:endParaRPr>
          </a:p>
        </p:txBody>
      </p:sp>
      <p:sp>
        <p:nvSpPr>
          <p:cNvPr id="11" name="TextBox 10"/>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custDataLst>
      <p:tags r:id="rId1"/>
    </p:custDataLst>
    <p:extLst>
      <p:ext uri="{BB962C8B-B14F-4D97-AF65-F5344CB8AC3E}">
        <p14:creationId xmlns:p14="http://schemas.microsoft.com/office/powerpoint/2010/main" val="2002563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4000">
        <p15:prstTrans prst="fallOver"/>
      </p:transition>
    </mc:Choice>
    <mc:Fallback xmlns="">
      <p:transition spd="slow" advTm="34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55"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childTnLst>
                          </p:cTn>
                        </p:par>
                        <p:par>
                          <p:cTn id="13" fill="hold">
                            <p:stCondLst>
                              <p:cond delay="1000"/>
                            </p:stCondLst>
                            <p:childTnLst>
                              <p:par>
                                <p:cTn id="14" presetID="21" presetClass="emph" presetSubtype="0" repeatCount="indefinite" fill="hold" grpId="0" nodeType="afterEffect">
                                  <p:stCondLst>
                                    <p:cond delay="0"/>
                                  </p:stCondLst>
                                  <p:childTnLst>
                                    <p:animClr clrSpc="hsl" dir="cw">
                                      <p:cBhvr override="childStyle">
                                        <p:cTn id="15" dur="500" fill="hold"/>
                                        <p:tgtEl>
                                          <p:spTgt spid="8"/>
                                        </p:tgtEl>
                                        <p:attrNameLst>
                                          <p:attrName>style.color</p:attrName>
                                        </p:attrNameLst>
                                      </p:cBhvr>
                                      <p:by>
                                        <p:hsl h="7200000" s="0" l="0"/>
                                      </p:by>
                                    </p:animClr>
                                    <p:animClr clrSpc="hsl" dir="cw">
                                      <p:cBhvr>
                                        <p:cTn id="16" dur="500" fill="hold"/>
                                        <p:tgtEl>
                                          <p:spTgt spid="8"/>
                                        </p:tgtEl>
                                        <p:attrNameLst>
                                          <p:attrName>fillcolor</p:attrName>
                                        </p:attrNameLst>
                                      </p:cBhvr>
                                      <p:by>
                                        <p:hsl h="7200000" s="0" l="0"/>
                                      </p:by>
                                    </p:animClr>
                                    <p:animClr clrSpc="hsl" dir="cw">
                                      <p:cBhvr>
                                        <p:cTn id="17" dur="500" fill="hold"/>
                                        <p:tgtEl>
                                          <p:spTgt spid="8"/>
                                        </p:tgtEl>
                                        <p:attrNameLst>
                                          <p:attrName>stroke.color</p:attrName>
                                        </p:attrNameLst>
                                      </p:cBhvr>
                                      <p:by>
                                        <p:hsl h="7200000" s="0" l="0"/>
                                      </p:by>
                                    </p:animClr>
                                    <p:set>
                                      <p:cBhvr>
                                        <p:cTn id="18" dur="500" fill="hold"/>
                                        <p:tgtEl>
                                          <p:spTgt spid="8"/>
                                        </p:tgtEl>
                                        <p:attrNameLst>
                                          <p:attrName>fill.type</p:attrName>
                                        </p:attrNameLst>
                                      </p:cBhvr>
                                      <p:to>
                                        <p:strVal val="solid"/>
                                      </p:to>
                                    </p:set>
                                  </p:childTnLst>
                                </p:cTn>
                              </p:par>
                              <p:par>
                                <p:cTn id="19" presetID="6" presetClass="entr" presetSubtype="16" fill="hold" grpId="0"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par>
                          <p:cTn id="22" fill="hold" nodeType="withGroup">
                            <p:stCondLst>
                              <p:cond delay="4000"/>
                            </p:stCondLst>
                            <p:childTnLst>
                              <p:par>
                                <p:cTn id="23" presetID="47" presetClass="entr" presetSubtype="0" fill="hold" grpId="0" nodeType="afterEffect">
                                  <p:stCondLst>
                                    <p:cond delay="0"/>
                                  </p:stCondLst>
                                  <p:iterate type="lt">
                                    <p:tmPct val="0"/>
                                  </p:iterate>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nodeType="withGroup">
                            <p:stCondLst>
                              <p:cond delay="5000"/>
                            </p:stCondLst>
                            <p:childTnLst>
                              <p:par>
                                <p:cTn id="29" presetID="47" presetClass="entr" presetSubtype="0" fill="hold" grpId="0" nodeType="afterEffect">
                                  <p:stCondLst>
                                    <p:cond delay="0"/>
                                  </p:stCondLst>
                                  <p:iterate type="lt">
                                    <p:tmPct val="0"/>
                                  </p:iterate>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par>
                          <p:cTn id="34" fill="hold" nodeType="withGroup">
                            <p:stCondLst>
                              <p:cond delay="6000"/>
                            </p:stCondLst>
                            <p:childTnLst>
                              <p:par>
                                <p:cTn id="35" presetID="47" presetClass="entr" presetSubtype="0" fill="hold" grpId="0" nodeType="afterEffect">
                                  <p:stCondLst>
                                    <p:cond delay="0"/>
                                  </p:stCondLst>
                                  <p:iterate type="lt">
                                    <p:tmPct val="0"/>
                                  </p:iterate>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nodeType="withGroup">
                            <p:stCondLst>
                              <p:cond delay="7000"/>
                            </p:stCondLst>
                            <p:childTnLst>
                              <p:par>
                                <p:cTn id="41" presetID="47" presetClass="entr" presetSubtype="0" fill="hold" grpId="0" nodeType="afterEffect">
                                  <p:stCondLst>
                                    <p:cond delay="0"/>
                                  </p:stCondLst>
                                  <p:iterate type="lt">
                                    <p:tmPct val="0"/>
                                  </p:iterate>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8000"/>
                            </p:stCondLst>
                            <p:childTnLst>
                              <p:par>
                                <p:cTn id="47" presetID="47" presetClass="entr" presetSubtype="0" fill="hold" grpId="0" nodeType="afterEffect">
                                  <p:stCondLst>
                                    <p:cond delay="0"/>
                                  </p:stCondLst>
                                  <p:iterate type="lt">
                                    <p:tmPct val="0"/>
                                  </p:iterate>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par>
                          <p:cTn id="52" fill="hold">
                            <p:stCondLst>
                              <p:cond delay="9000"/>
                            </p:stCondLst>
                            <p:childTnLst>
                              <p:par>
                                <p:cTn id="53" presetID="2" presetClass="entr" presetSubtype="2" repeatCount="indefinite"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0" fill="hold"/>
                                        <p:tgtEl>
                                          <p:spTgt spid="11"/>
                                        </p:tgtEl>
                                        <p:attrNameLst>
                                          <p:attrName>ppt_x</p:attrName>
                                        </p:attrNameLst>
                                      </p:cBhvr>
                                      <p:tavLst>
                                        <p:tav tm="0">
                                          <p:val>
                                            <p:strVal val="1+#ppt_w/2"/>
                                          </p:val>
                                        </p:tav>
                                        <p:tav tm="100000">
                                          <p:val>
                                            <p:strVal val="#ppt_x"/>
                                          </p:val>
                                        </p:tav>
                                      </p:tavLst>
                                    </p:anim>
                                    <p:anim calcmode="lin" valueType="num">
                                      <p:cBhvr additive="base">
                                        <p:cTn id="56" dur="5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animBg="1"/>
      <p:bldP spid="8" grpId="0" animBg="1"/>
      <p:bldP spid="9" grpId="0" animBg="1"/>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061064" y="298292"/>
            <a:ext cx="4038600" cy="726662"/>
          </a:xfrm>
          <a:prstGeom prst="roundRect">
            <a:avLst/>
          </a:prstGeom>
          <a:solidFill>
            <a:srgbClr val="00FF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r>
              <a:rPr lang="bn-IN" sz="5400" b="1" dirty="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4800" b="1" dirty="0" err="1" smtClean="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পরীক্ষণটির</a:t>
            </a:r>
            <a:r>
              <a:rPr lang="en-US" sz="4800" b="1" dirty="0" smtClean="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4800" b="1" dirty="0" err="1" smtClean="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ব্যবহার</a:t>
            </a:r>
            <a:r>
              <a:rPr lang="en-US" sz="4000" b="1" dirty="0" smtClean="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4400" b="1" dirty="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mc:AlternateContent xmlns:mc="http://schemas.openxmlformats.org/markup-compatibility/2006" xmlns:a14="http://schemas.microsoft.com/office/drawing/2010/main">
        <mc:Choice Requires="a14">
          <p:sp>
            <p:nvSpPr>
              <p:cNvPr id="2" name="Rectangle 1"/>
              <p:cNvSpPr/>
              <p:nvPr/>
            </p:nvSpPr>
            <p:spPr>
              <a:xfrm>
                <a:off x="723900" y="1220909"/>
                <a:ext cx="8312278" cy="6463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600" i="1" dirty="0" smtClean="0">
                          <a:latin typeface="Cambria Math"/>
                          <a:ea typeface="Cambria Math"/>
                          <a:cs typeface="NikoshBAN" pitchFamily="2" charset="0"/>
                        </a:rPr>
                        <m:t>∴</m:t>
                      </m:r>
                      <m:r>
                        <a:rPr lang="en-US" sz="3600" b="0" i="1" dirty="0" smtClean="0">
                          <a:latin typeface="Cambria Math" panose="02040503050406030204" pitchFamily="18" charset="0"/>
                          <a:ea typeface="Cambria Math"/>
                          <a:cs typeface="NikoshBAN" pitchFamily="2" charset="0"/>
                        </a:rPr>
                        <m:t>লেন্সের</m:t>
                      </m:r>
                      <m:r>
                        <a:rPr lang="en-US" sz="3600" b="0" i="1" dirty="0" smtClean="0">
                          <a:latin typeface="Cambria Math" panose="02040503050406030204" pitchFamily="18" charset="0"/>
                          <a:ea typeface="Cambria Math"/>
                          <a:cs typeface="NikoshBAN" pitchFamily="2" charset="0"/>
                        </a:rPr>
                        <m:t> </m:t>
                      </m:r>
                      <m:r>
                        <m:rPr>
                          <m:nor/>
                        </m:rPr>
                        <a:rPr lang="bn-IN" sz="3600" dirty="0">
                          <a:latin typeface="NikoshBAN" pitchFamily="2" charset="0"/>
                          <a:cs typeface="NikoshBAN" pitchFamily="2" charset="0"/>
                        </a:rPr>
                        <m:t>গোলীয় তলের বক্রতার ব্যাসার্ধ</m:t>
                      </m:r>
                      <m:r>
                        <m:rPr>
                          <m:nor/>
                        </m:rPr>
                        <a:rPr lang="bn-IN" sz="3600" dirty="0">
                          <a:latin typeface="NikoshBAN" pitchFamily="2" charset="0"/>
                          <a:cs typeface="NikoshBAN" pitchFamily="2" charset="0"/>
                        </a:rPr>
                        <m:t>,</m:t>
                      </m:r>
                      <m:r>
                        <m:rPr>
                          <m:nor/>
                        </m:rPr>
                        <a:rPr lang="en-US" sz="3600" dirty="0">
                          <a:latin typeface="NikoshBAN" pitchFamily="2" charset="0"/>
                          <a:cs typeface="NikoshBAN" pitchFamily="2" charset="0"/>
                        </a:rPr>
                        <m:t> </m:t>
                      </m:r>
                      <m:r>
                        <m:rPr>
                          <m:nor/>
                        </m:rPr>
                        <a:rPr lang="en-US" sz="3600" dirty="0">
                          <a:latin typeface="NikoshBAN" pitchFamily="2" charset="0"/>
                          <a:cs typeface="NikoshBAN" pitchFamily="2" charset="0"/>
                        </a:rPr>
                        <m:t>R</m:t>
                      </m:r>
                      <m:r>
                        <m:rPr>
                          <m:nor/>
                        </m:rPr>
                        <a:rPr lang="en-US" sz="3600" dirty="0">
                          <a:latin typeface="NikoshBAN" pitchFamily="2" charset="0"/>
                          <a:cs typeface="NikoshBAN" pitchFamily="2" charset="0"/>
                        </a:rPr>
                        <m:t> = </m:t>
                      </m:r>
                      <m:r>
                        <a:rPr lang="en-US" sz="3600" i="1">
                          <a:latin typeface="Cambria Math" panose="02040503050406030204" pitchFamily="18" charset="0"/>
                          <a:cs typeface="Times New Roman" pitchFamily="18" charset="0"/>
                        </a:rPr>
                        <m:t>6</m:t>
                      </m:r>
                      <m:r>
                        <a:rPr lang="en-US" sz="3600" i="1">
                          <a:latin typeface="Cambria Math" panose="02040503050406030204" pitchFamily="18" charset="0"/>
                          <a:cs typeface="Times New Roman" pitchFamily="18" charset="0"/>
                        </a:rPr>
                        <m:t>.</m:t>
                      </m:r>
                      <m:r>
                        <a:rPr lang="en-US" sz="3600" i="1">
                          <a:latin typeface="Cambria Math" panose="02040503050406030204" pitchFamily="18" charset="0"/>
                          <a:cs typeface="Times New Roman" pitchFamily="18" charset="0"/>
                        </a:rPr>
                        <m:t>6</m:t>
                      </m:r>
                      <m:r>
                        <a:rPr lang="en-US" sz="3600" i="1">
                          <a:latin typeface="Cambria Math" panose="02040503050406030204" pitchFamily="18" charset="0"/>
                          <a:cs typeface="Times New Roman" pitchFamily="18" charset="0"/>
                        </a:rPr>
                        <m:t> </m:t>
                      </m:r>
                      <m:r>
                        <a:rPr lang="en-US" sz="3600" i="1">
                          <a:latin typeface="Cambria Math" panose="02040503050406030204" pitchFamily="18" charset="0"/>
                          <a:cs typeface="Times New Roman" pitchFamily="18" charset="0"/>
                        </a:rPr>
                        <m:t>𝑐𝑚</m:t>
                      </m:r>
                    </m:oMath>
                  </m:oMathPara>
                </a14:m>
                <a:endParaRPr lang="bn-IN" sz="3200" i="1" dirty="0">
                  <a:latin typeface="Cambria Math"/>
                  <a:cs typeface="Times New Roman"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23900" y="1220909"/>
                <a:ext cx="8312278" cy="64633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200051" y="1908548"/>
                <a:ext cx="7563298" cy="1430135"/>
              </a:xfrm>
              <a:prstGeom prst="rect">
                <a:avLst/>
              </a:prstGeom>
            </p:spPr>
            <p:txBody>
              <a:bodyPr wrap="square">
                <a:spAutoFit/>
              </a:bodyPr>
              <a:lstStyle/>
              <a:p>
                <a14:m>
                  <m:oMath xmlns:m="http://schemas.openxmlformats.org/officeDocument/2006/math">
                    <m:r>
                      <a:rPr lang="en-US" sz="3600" i="1" dirty="0" smtClean="0">
                        <a:latin typeface="Cambria Math"/>
                        <a:ea typeface="Cambria Math"/>
                        <a:cs typeface="NikoshBAN" pitchFamily="2" charset="0"/>
                      </a:rPr>
                      <m:t>∴</m:t>
                    </m:r>
                    <m:r>
                      <a:rPr lang="en-US" sz="3600" b="0" i="1" dirty="0" smtClean="0">
                        <a:latin typeface="Cambria Math" panose="02040503050406030204" pitchFamily="18" charset="0"/>
                        <a:ea typeface="Cambria Math"/>
                        <a:cs typeface="NikoshBAN" pitchFamily="2" charset="0"/>
                      </a:rPr>
                      <m:t>লেন্সের</m:t>
                    </m:r>
                    <m:r>
                      <a:rPr lang="en-US" sz="3600" b="0" i="1" dirty="0" smtClean="0">
                        <a:latin typeface="Cambria Math" panose="02040503050406030204" pitchFamily="18" charset="0"/>
                        <a:ea typeface="Cambria Math"/>
                        <a:cs typeface="NikoshBAN" pitchFamily="2" charset="0"/>
                      </a:rPr>
                      <m:t> </m:t>
                    </m:r>
                    <m:r>
                      <m:rPr>
                        <m:nor/>
                      </m:rPr>
                      <a:rPr lang="en-US" sz="3600" b="0" i="0" dirty="0" smtClean="0">
                        <a:latin typeface="Cambria Math" panose="02040503050406030204" pitchFamily="18" charset="0"/>
                        <a:ea typeface="Cambria Math"/>
                        <a:cs typeface="NikoshBAN" pitchFamily="2" charset="0"/>
                      </a:rPr>
                      <m:t>ফোকাস</m:t>
                    </m:r>
                    <m:r>
                      <m:rPr>
                        <m:nor/>
                      </m:rPr>
                      <a:rPr lang="en-US" sz="3600" b="0" i="0" dirty="0" smtClean="0">
                        <a:latin typeface="Cambria Math" panose="02040503050406030204" pitchFamily="18" charset="0"/>
                        <a:ea typeface="Cambria Math"/>
                        <a:cs typeface="NikoshBAN" pitchFamily="2" charset="0"/>
                      </a:rPr>
                      <m:t> </m:t>
                    </m:r>
                    <m:r>
                      <m:rPr>
                        <m:nor/>
                      </m:rPr>
                      <a:rPr lang="en-US" sz="3600" b="0" i="0" dirty="0" smtClean="0">
                        <a:latin typeface="Cambria Math" panose="02040503050406030204" pitchFamily="18" charset="0"/>
                        <a:ea typeface="Cambria Math"/>
                        <a:cs typeface="NikoshBAN" pitchFamily="2" charset="0"/>
                      </a:rPr>
                      <m:t>দূরত্ব</m:t>
                    </m:r>
                    <m:r>
                      <m:rPr>
                        <m:nor/>
                      </m:rPr>
                      <a:rPr lang="en-US" sz="3600" b="0" i="0" dirty="0" smtClean="0">
                        <a:latin typeface="Cambria Math" panose="02040503050406030204" pitchFamily="18" charset="0"/>
                        <a:ea typeface="Cambria Math"/>
                        <a:cs typeface="NikoshBAN" pitchFamily="2" charset="0"/>
                      </a:rPr>
                      <m:t> </m:t>
                    </m:r>
                    <m:r>
                      <m:rPr>
                        <m:nor/>
                      </m:rPr>
                      <a:rPr lang="bn-IN" sz="3600" dirty="0">
                        <a:latin typeface="NikoshBAN" pitchFamily="2" charset="0"/>
                        <a:cs typeface="NikoshBAN" pitchFamily="2" charset="0"/>
                      </a:rPr>
                      <m:t>,</m:t>
                    </m:r>
                    <m:r>
                      <m:rPr>
                        <m:nor/>
                      </m:rPr>
                      <a:rPr lang="en-US" sz="3600" dirty="0">
                        <a:latin typeface="NikoshBAN" pitchFamily="2" charset="0"/>
                        <a:cs typeface="NikoshBAN" pitchFamily="2" charset="0"/>
                      </a:rPr>
                      <m:t> </m:t>
                    </m:r>
                    <m:r>
                      <m:rPr>
                        <m:nor/>
                      </m:rPr>
                      <a:rPr lang="en-US" sz="3600" b="0" i="0" dirty="0" smtClean="0">
                        <a:latin typeface="NikoshBAN" pitchFamily="2" charset="0"/>
                        <a:cs typeface="NikoshBAN" pitchFamily="2" charset="0"/>
                      </a:rPr>
                      <m:t>f</m:t>
                    </m:r>
                    <m:r>
                      <m:rPr>
                        <m:nor/>
                      </m:rPr>
                      <a:rPr lang="en-US" sz="3600" dirty="0">
                        <a:latin typeface="NikoshBAN" pitchFamily="2" charset="0"/>
                        <a:cs typeface="NikoshBAN" pitchFamily="2" charset="0"/>
                      </a:rPr>
                      <m:t> = </m:t>
                    </m:r>
                    <m:f>
                      <m:fPr>
                        <m:ctrlPr>
                          <a:rPr lang="en-US" sz="3600" i="1" dirty="0" smtClean="0">
                            <a:latin typeface="Cambria Math" panose="02040503050406030204" pitchFamily="18" charset="0"/>
                            <a:cs typeface="NikoshBAN" pitchFamily="2" charset="0"/>
                          </a:rPr>
                        </m:ctrlPr>
                      </m:fPr>
                      <m:num>
                        <m:r>
                          <a:rPr lang="en-US" sz="3600" b="0" i="1" dirty="0" smtClean="0">
                            <a:latin typeface="Cambria Math" panose="02040503050406030204" pitchFamily="18" charset="0"/>
                            <a:cs typeface="NikoshBAN" pitchFamily="2" charset="0"/>
                          </a:rPr>
                          <m:t>𝑅</m:t>
                        </m:r>
                      </m:num>
                      <m:den>
                        <m:r>
                          <a:rPr lang="en-US" sz="3600" b="0" i="1" dirty="0" smtClean="0">
                            <a:latin typeface="Cambria Math" panose="02040503050406030204" pitchFamily="18" charset="0"/>
                            <a:cs typeface="NikoshBAN" pitchFamily="2" charset="0"/>
                          </a:rPr>
                          <m:t>2</m:t>
                        </m:r>
                      </m:den>
                    </m:f>
                    <m:r>
                      <a:rPr lang="en-US" sz="3600" b="0" i="1" dirty="0" smtClean="0">
                        <a:latin typeface="Cambria Math" panose="02040503050406030204" pitchFamily="18" charset="0"/>
                        <a:cs typeface="NikoshBAN" pitchFamily="2" charset="0"/>
                      </a:rPr>
                      <m:t>   </m:t>
                    </m:r>
                    <m:r>
                      <a:rPr lang="en-US" sz="3600" b="0" i="1" dirty="0" smtClean="0">
                        <a:latin typeface="Cambria Math" panose="02040503050406030204" pitchFamily="18" charset="0"/>
                        <a:cs typeface="NikoshBAN" pitchFamily="2" charset="0"/>
                      </a:rPr>
                      <m:t>𝑐𝑚</m:t>
                    </m:r>
                  </m:oMath>
                </a14:m>
                <a:r>
                  <a:rPr lang="bn-IN" sz="3600" dirty="0" smtClean="0">
                    <a:latin typeface="NikoshBAN" panose="02000000000000000000" pitchFamily="2" charset="0"/>
                    <a:cs typeface="NikoshBAN" panose="02000000000000000000" pitchFamily="2" charset="0"/>
                  </a:rPr>
                  <a:t> </a:t>
                </a:r>
                <a:r>
                  <a:rPr lang="bn-IN" sz="3600" dirty="0">
                    <a:latin typeface="NikoshBAN" panose="02000000000000000000" pitchFamily="2" charset="0"/>
                    <a:cs typeface="NikoshBAN" panose="02000000000000000000" pitchFamily="2" charset="0"/>
                  </a:rPr>
                  <a:t>যদি হয় </a:t>
                </a:r>
                <a:endParaRPr lang="en-US" sz="3600" dirty="0">
                  <a:latin typeface="NikoshBAN" panose="02000000000000000000" pitchFamily="2" charset="0"/>
                  <a:cs typeface="NikoshBAN" panose="02000000000000000000" pitchFamily="2" charset="0"/>
                </a:endParaRPr>
              </a:p>
              <a:p>
                <a:endParaRPr lang="en-US" sz="3600" b="0" i="1" dirty="0" smtClean="0">
                  <a:latin typeface="Cambria Math" panose="02040503050406030204" pitchFamily="18" charset="0"/>
                  <a:cs typeface="NikoshBAN" pitchFamily="2"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200051" y="1908548"/>
                <a:ext cx="7563298" cy="143013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911534" y="4940017"/>
                <a:ext cx="4376260" cy="965392"/>
              </a:xfrm>
              <a:prstGeom prst="rect">
                <a:avLst/>
              </a:prstGeom>
            </p:spPr>
            <p:txBody>
              <a:bodyPr wrap="square">
                <a:spAutoFit/>
              </a:bodyPr>
              <a:lstStyle/>
              <a:p>
                <a14:m>
                  <m:oMath xmlns:m="http://schemas.openxmlformats.org/officeDocument/2006/math">
                    <m:r>
                      <a:rPr lang="en-US" sz="4000" b="0" i="1" dirty="0" smtClean="0">
                        <a:latin typeface="Cambria Math" panose="02040503050406030204" pitchFamily="18" charset="0"/>
                        <a:cs typeface="NikoshBAN" pitchFamily="2" charset="0"/>
                      </a:rPr>
                      <m:t>=</m:t>
                    </m:r>
                    <m:f>
                      <m:fPr>
                        <m:ctrlPr>
                          <a:rPr lang="en-US" sz="4000" i="1" dirty="0">
                            <a:latin typeface="Cambria Math" panose="02040503050406030204" pitchFamily="18" charset="0"/>
                            <a:cs typeface="NikoshBAN" pitchFamily="2" charset="0"/>
                          </a:rPr>
                        </m:ctrlPr>
                      </m:fPr>
                      <m:num>
                        <m:r>
                          <a:rPr lang="en-US" sz="4000" b="0" i="1" dirty="0" smtClean="0">
                            <a:latin typeface="Cambria Math" panose="02040503050406030204" pitchFamily="18" charset="0"/>
                            <a:cs typeface="NikoshBAN" pitchFamily="2" charset="0"/>
                          </a:rPr>
                          <m:t>1</m:t>
                        </m:r>
                      </m:num>
                      <m:den>
                        <m:r>
                          <a:rPr lang="en-US" sz="4000" b="0" i="1" dirty="0" smtClean="0">
                            <a:latin typeface="Cambria Math" panose="02040503050406030204" pitchFamily="18" charset="0"/>
                            <a:cs typeface="NikoshBAN" pitchFamily="2" charset="0"/>
                          </a:rPr>
                          <m:t>3</m:t>
                        </m:r>
                        <m:r>
                          <a:rPr lang="en-US" sz="4000" b="0" i="1" dirty="0" smtClean="0">
                            <a:latin typeface="Cambria Math" panose="02040503050406030204" pitchFamily="18" charset="0"/>
                            <a:cs typeface="NikoshBAN" pitchFamily="2" charset="0"/>
                          </a:rPr>
                          <m:t>.</m:t>
                        </m:r>
                        <m:r>
                          <a:rPr lang="en-US" sz="4000" b="0" i="1" dirty="0" smtClean="0">
                            <a:latin typeface="Cambria Math" panose="02040503050406030204" pitchFamily="18" charset="0"/>
                            <a:cs typeface="NikoshBAN" pitchFamily="2" charset="0"/>
                          </a:rPr>
                          <m:t>3</m:t>
                        </m:r>
                        <m:r>
                          <a:rPr lang="en-US" sz="4000" b="0" i="1" dirty="0" smtClean="0">
                            <a:latin typeface="Cambria Math" panose="02040503050406030204" pitchFamily="18" charset="0"/>
                            <a:ea typeface="Cambria Math" panose="02040503050406030204" pitchFamily="18" charset="0"/>
                            <a:cs typeface="NikoshBAN" pitchFamily="2" charset="0"/>
                          </a:rPr>
                          <m:t>×</m:t>
                        </m:r>
                        <m:sSup>
                          <m:sSupPr>
                            <m:ctrlPr>
                              <a:rPr lang="en-US" sz="4000" b="0" i="1" dirty="0" smtClean="0">
                                <a:latin typeface="Cambria Math" panose="02040503050406030204" pitchFamily="18" charset="0"/>
                                <a:ea typeface="Cambria Math" panose="02040503050406030204" pitchFamily="18" charset="0"/>
                                <a:cs typeface="NikoshBAN" pitchFamily="2" charset="0"/>
                              </a:rPr>
                            </m:ctrlPr>
                          </m:sSupPr>
                          <m:e>
                            <m:r>
                              <a:rPr lang="en-US" sz="4000" b="0" i="1" dirty="0" smtClean="0">
                                <a:latin typeface="Cambria Math" panose="02040503050406030204" pitchFamily="18" charset="0"/>
                                <a:ea typeface="Cambria Math" panose="02040503050406030204" pitchFamily="18" charset="0"/>
                                <a:cs typeface="NikoshBAN" pitchFamily="2" charset="0"/>
                              </a:rPr>
                              <m:t>10</m:t>
                            </m:r>
                          </m:e>
                          <m:sup>
                            <m:r>
                              <a:rPr lang="en-US" sz="4000" b="0" i="1" dirty="0" smtClean="0">
                                <a:latin typeface="Cambria Math" panose="02040503050406030204" pitchFamily="18" charset="0"/>
                                <a:ea typeface="Cambria Math" panose="02040503050406030204" pitchFamily="18" charset="0"/>
                                <a:cs typeface="NikoshBAN" pitchFamily="2" charset="0"/>
                              </a:rPr>
                              <m:t>−</m:t>
                            </m:r>
                            <m:r>
                              <a:rPr lang="en-US" sz="4000" b="0" i="1" dirty="0" smtClean="0">
                                <a:latin typeface="Cambria Math" panose="02040503050406030204" pitchFamily="18" charset="0"/>
                                <a:ea typeface="Cambria Math" panose="02040503050406030204" pitchFamily="18" charset="0"/>
                                <a:cs typeface="NikoshBAN" pitchFamily="2" charset="0"/>
                              </a:rPr>
                              <m:t>2</m:t>
                            </m:r>
                          </m:sup>
                        </m:sSup>
                      </m:den>
                    </m:f>
                  </m:oMath>
                </a14:m>
                <a:r>
                  <a:rPr lang="en-US" sz="2800" i="1" dirty="0" smtClean="0">
                    <a:latin typeface="Cambria Math"/>
                    <a:cs typeface="Times New Roman" pitchFamily="18" charset="0"/>
                  </a:rPr>
                  <a:t>  Diopter</a:t>
                </a:r>
                <a:endParaRPr lang="bn-IN" sz="2800" i="1" dirty="0">
                  <a:latin typeface="Cambria Math"/>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911534" y="4940017"/>
                <a:ext cx="4376260" cy="96539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036795" y="3870888"/>
                <a:ext cx="2125738" cy="6463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600" i="1" dirty="0" smtClean="0">
                          <a:latin typeface="Cambria Math" panose="02040503050406030204" pitchFamily="18" charset="0"/>
                          <a:cs typeface="NikoshBAN" pitchFamily="2" charset="0"/>
                        </a:rPr>
                        <m:t>=</m:t>
                      </m:r>
                      <m:r>
                        <a:rPr lang="en-US" sz="3600" b="0" i="1" dirty="0" smtClean="0">
                          <a:latin typeface="Cambria Math" panose="02040503050406030204" pitchFamily="18" charset="0"/>
                          <a:cs typeface="NikoshBAN" pitchFamily="2" charset="0"/>
                        </a:rPr>
                        <m:t>3</m:t>
                      </m:r>
                      <m:r>
                        <a:rPr lang="en-US" sz="3600" b="0" i="1" dirty="0" smtClean="0">
                          <a:latin typeface="Cambria Math" panose="02040503050406030204" pitchFamily="18" charset="0"/>
                          <a:cs typeface="NikoshBAN" pitchFamily="2" charset="0"/>
                        </a:rPr>
                        <m:t>.</m:t>
                      </m:r>
                      <m:r>
                        <a:rPr lang="en-US" sz="3600" b="0" i="1" dirty="0" smtClean="0">
                          <a:latin typeface="Cambria Math" panose="02040503050406030204" pitchFamily="18" charset="0"/>
                          <a:cs typeface="NikoshBAN" pitchFamily="2" charset="0"/>
                        </a:rPr>
                        <m:t>3</m:t>
                      </m:r>
                      <m:r>
                        <a:rPr lang="en-US" sz="3600" i="1" dirty="0">
                          <a:latin typeface="Cambria Math" panose="02040503050406030204" pitchFamily="18" charset="0"/>
                          <a:cs typeface="NikoshBAN" pitchFamily="2" charset="0"/>
                        </a:rPr>
                        <m:t> </m:t>
                      </m:r>
                      <m:r>
                        <a:rPr lang="en-US" sz="3600" i="1" dirty="0">
                          <a:latin typeface="Cambria Math" panose="02040503050406030204" pitchFamily="18" charset="0"/>
                          <a:cs typeface="NikoshBAN" pitchFamily="2" charset="0"/>
                        </a:rPr>
                        <m:t>𝑐𝑚</m:t>
                      </m:r>
                    </m:oMath>
                  </m:oMathPara>
                </a14:m>
                <a:endParaRPr lang="bn-IN" sz="3200" i="1" dirty="0">
                  <a:latin typeface="Cambria Math"/>
                  <a:cs typeface="Times New Roman"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036795" y="3870888"/>
                <a:ext cx="2125738"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23900" y="4031664"/>
                <a:ext cx="5638800" cy="123027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600" i="1" dirty="0" smtClean="0">
                          <a:latin typeface="Cambria Math"/>
                          <a:ea typeface="Cambria Math"/>
                          <a:cs typeface="NikoshBAN" pitchFamily="2" charset="0"/>
                        </a:rPr>
                        <m:t>∴</m:t>
                      </m:r>
                      <m:r>
                        <a:rPr lang="bn-IN" sz="3600" b="0" i="1" dirty="0" smtClean="0">
                          <a:latin typeface="Cambria Math" panose="02040503050406030204" pitchFamily="18" charset="0"/>
                          <a:ea typeface="Cambria Math"/>
                          <a:cs typeface="NikoshBAN" pitchFamily="2" charset="0"/>
                        </a:rPr>
                        <m:t>তাহলে</m:t>
                      </m:r>
                      <m:r>
                        <a:rPr lang="bn-IN" sz="3600" b="0" i="1" dirty="0" smtClean="0">
                          <a:latin typeface="Cambria Math" panose="02040503050406030204" pitchFamily="18" charset="0"/>
                          <a:ea typeface="Cambria Math"/>
                          <a:cs typeface="NikoshBAN" pitchFamily="2" charset="0"/>
                        </a:rPr>
                        <m:t> </m:t>
                      </m:r>
                      <m:r>
                        <a:rPr lang="en-US" sz="3600" b="0" i="1" dirty="0" smtClean="0">
                          <a:latin typeface="Cambria Math" panose="02040503050406030204" pitchFamily="18" charset="0"/>
                          <a:ea typeface="Cambria Math"/>
                          <a:cs typeface="NikoshBAN" pitchFamily="2" charset="0"/>
                        </a:rPr>
                        <m:t>লেন্সের</m:t>
                      </m:r>
                      <m:r>
                        <a:rPr lang="en-US" sz="3600" b="0" i="1" dirty="0" smtClean="0">
                          <a:latin typeface="Cambria Math" panose="02040503050406030204" pitchFamily="18" charset="0"/>
                          <a:ea typeface="Cambria Math"/>
                          <a:cs typeface="NikoshBAN" pitchFamily="2" charset="0"/>
                        </a:rPr>
                        <m:t> </m:t>
                      </m:r>
                      <m:r>
                        <m:rPr>
                          <m:nor/>
                        </m:rPr>
                        <a:rPr lang="en-US" sz="3600" b="0" i="0" dirty="0" smtClean="0">
                          <a:latin typeface="Cambria Math" panose="02040503050406030204" pitchFamily="18" charset="0"/>
                          <a:ea typeface="Cambria Math"/>
                          <a:cs typeface="NikoshBAN" pitchFamily="2" charset="0"/>
                        </a:rPr>
                        <m:t>ক্ষমতা</m:t>
                      </m:r>
                      <m:r>
                        <m:rPr>
                          <m:nor/>
                        </m:rPr>
                        <a:rPr lang="en-US" sz="3600" b="0" i="0" dirty="0" smtClean="0">
                          <a:latin typeface="Cambria Math" panose="02040503050406030204" pitchFamily="18" charset="0"/>
                          <a:ea typeface="Cambria Math"/>
                          <a:cs typeface="NikoshBAN" pitchFamily="2" charset="0"/>
                        </a:rPr>
                        <m:t> </m:t>
                      </m:r>
                      <m:r>
                        <m:rPr>
                          <m:nor/>
                        </m:rPr>
                        <a:rPr lang="bn-IN" sz="3600" dirty="0">
                          <a:latin typeface="NikoshBAN" pitchFamily="2" charset="0"/>
                          <a:cs typeface="NikoshBAN" pitchFamily="2" charset="0"/>
                        </a:rPr>
                        <m:t>,</m:t>
                      </m:r>
                      <m:r>
                        <m:rPr>
                          <m:nor/>
                        </m:rPr>
                        <a:rPr lang="en-US" sz="3600" dirty="0">
                          <a:latin typeface="NikoshBAN" pitchFamily="2" charset="0"/>
                          <a:cs typeface="NikoshBAN" pitchFamily="2" charset="0"/>
                        </a:rPr>
                        <m:t> </m:t>
                      </m:r>
                      <m:r>
                        <m:rPr>
                          <m:nor/>
                        </m:rPr>
                        <a:rPr lang="en-US" sz="3600" b="0" i="0" dirty="0" smtClean="0">
                          <a:latin typeface="NikoshBAN" pitchFamily="2" charset="0"/>
                          <a:cs typeface="NikoshBAN" pitchFamily="2" charset="0"/>
                        </a:rPr>
                        <m:t>P</m:t>
                      </m:r>
                      <m:r>
                        <m:rPr>
                          <m:nor/>
                        </m:rPr>
                        <a:rPr lang="en-US" sz="3600" dirty="0">
                          <a:latin typeface="NikoshBAN" pitchFamily="2" charset="0"/>
                          <a:cs typeface="NikoshBAN" pitchFamily="2" charset="0"/>
                        </a:rPr>
                        <m:t> = </m:t>
                      </m:r>
                      <m:f>
                        <m:fPr>
                          <m:ctrlPr>
                            <a:rPr lang="en-US" sz="3600" i="1" dirty="0" smtClean="0">
                              <a:latin typeface="Cambria Math" panose="02040503050406030204" pitchFamily="18" charset="0"/>
                              <a:cs typeface="NikoshBAN" pitchFamily="2" charset="0"/>
                            </a:rPr>
                          </m:ctrlPr>
                        </m:fPr>
                        <m:num>
                          <m:r>
                            <a:rPr lang="en-US" sz="3600" b="0" i="1" dirty="0" smtClean="0">
                              <a:latin typeface="Cambria Math" panose="02040503050406030204" pitchFamily="18" charset="0"/>
                              <a:cs typeface="NikoshBAN" pitchFamily="2" charset="0"/>
                            </a:rPr>
                            <m:t>1</m:t>
                          </m:r>
                        </m:num>
                        <m:den>
                          <m:r>
                            <a:rPr lang="en-US" sz="3600" b="0" i="1" dirty="0" smtClean="0">
                              <a:latin typeface="Cambria Math" panose="02040503050406030204" pitchFamily="18" charset="0"/>
                              <a:cs typeface="NikoshBAN" pitchFamily="2" charset="0"/>
                            </a:rPr>
                            <m:t>𝑓</m:t>
                          </m:r>
                        </m:den>
                      </m:f>
                      <m:r>
                        <a:rPr lang="en-US" sz="3600" b="0" i="1" dirty="0" smtClean="0">
                          <a:latin typeface="Cambria Math" panose="02040503050406030204" pitchFamily="18" charset="0"/>
                          <a:cs typeface="NikoshBAN" pitchFamily="2" charset="0"/>
                        </a:rPr>
                        <m:t>   </m:t>
                      </m:r>
                    </m:oMath>
                  </m:oMathPara>
                </a14:m>
                <a:endParaRPr lang="en-US" sz="3600" b="0" i="1" dirty="0" smtClean="0">
                  <a:latin typeface="Cambria Math" panose="02040503050406030204" pitchFamily="18" charset="0"/>
                  <a:cs typeface="NikoshBAN" pitchFamily="2"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23900" y="4031664"/>
                <a:ext cx="5638800" cy="123027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5985045" y="2803922"/>
                <a:ext cx="1988264" cy="10162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dirty="0" smtClean="0">
                          <a:latin typeface="Cambria Math" panose="02040503050406030204" pitchFamily="18" charset="0"/>
                          <a:cs typeface="NikoshBAN" pitchFamily="2" charset="0"/>
                        </a:rPr>
                        <m:t>=</m:t>
                      </m:r>
                      <m:f>
                        <m:fPr>
                          <m:ctrlPr>
                            <a:rPr lang="en-US" sz="3200" i="1" dirty="0">
                              <a:latin typeface="Cambria Math" panose="02040503050406030204" pitchFamily="18" charset="0"/>
                              <a:cs typeface="NikoshBAN" pitchFamily="2" charset="0"/>
                            </a:rPr>
                          </m:ctrlPr>
                        </m:fPr>
                        <m:num>
                          <m:r>
                            <a:rPr lang="en-US" sz="3200" b="0" i="1" dirty="0" smtClean="0">
                              <a:latin typeface="Cambria Math" panose="02040503050406030204" pitchFamily="18" charset="0"/>
                              <a:cs typeface="NikoshBAN" pitchFamily="2" charset="0"/>
                            </a:rPr>
                            <m:t>6</m:t>
                          </m:r>
                          <m:r>
                            <a:rPr lang="en-US" sz="3200" b="0" i="1" dirty="0" smtClean="0">
                              <a:latin typeface="Cambria Math" panose="02040503050406030204" pitchFamily="18" charset="0"/>
                              <a:cs typeface="NikoshBAN" pitchFamily="2" charset="0"/>
                            </a:rPr>
                            <m:t>.</m:t>
                          </m:r>
                          <m:r>
                            <a:rPr lang="en-US" sz="3200" b="0" i="1" dirty="0" smtClean="0">
                              <a:latin typeface="Cambria Math" panose="02040503050406030204" pitchFamily="18" charset="0"/>
                              <a:cs typeface="NikoshBAN" pitchFamily="2" charset="0"/>
                            </a:rPr>
                            <m:t>6</m:t>
                          </m:r>
                        </m:num>
                        <m:den>
                          <m:r>
                            <a:rPr lang="en-US" sz="3200" b="0" i="1" dirty="0" smtClean="0">
                              <a:latin typeface="Cambria Math" panose="02040503050406030204" pitchFamily="18" charset="0"/>
                              <a:cs typeface="NikoshBAN" pitchFamily="2" charset="0"/>
                            </a:rPr>
                            <m:t>2</m:t>
                          </m:r>
                        </m:den>
                      </m:f>
                      <m:r>
                        <a:rPr lang="en-US" sz="3200" b="0" i="1" dirty="0">
                          <a:latin typeface="Cambria Math" panose="02040503050406030204" pitchFamily="18" charset="0"/>
                          <a:cs typeface="NikoshBAN" pitchFamily="2" charset="0"/>
                        </a:rPr>
                        <m:t> </m:t>
                      </m:r>
                      <m:r>
                        <a:rPr lang="en-US" sz="3200" b="0" i="1" dirty="0">
                          <a:latin typeface="Cambria Math" panose="02040503050406030204" pitchFamily="18" charset="0"/>
                          <a:cs typeface="NikoshBAN" pitchFamily="2" charset="0"/>
                        </a:rPr>
                        <m:t>𝑐𝑚</m:t>
                      </m:r>
                    </m:oMath>
                  </m:oMathPara>
                </a14:m>
                <a:endParaRPr lang="bn-IN" sz="2800" i="1" dirty="0">
                  <a:latin typeface="Cambria Math"/>
                  <a:cs typeface="Times New Roman"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5985045" y="2803922"/>
                <a:ext cx="1988264" cy="101629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973926" y="5962377"/>
                <a:ext cx="2125738" cy="646331"/>
              </a:xfrm>
              <a:prstGeom prst="rect">
                <a:avLst/>
              </a:prstGeom>
            </p:spPr>
            <p:txBody>
              <a:bodyPr wrap="square">
                <a:spAutoFit/>
              </a:bodyPr>
              <a:lstStyle/>
              <a:p>
                <a14:m>
                  <m:oMath xmlns:m="http://schemas.openxmlformats.org/officeDocument/2006/math">
                    <m:r>
                      <a:rPr lang="en-US" sz="3600" i="1" dirty="0" smtClean="0">
                        <a:latin typeface="Cambria Math" panose="02040503050406030204" pitchFamily="18" charset="0"/>
                        <a:cs typeface="NikoshBAN" pitchFamily="2" charset="0"/>
                      </a:rPr>
                      <m:t>=</m:t>
                    </m:r>
                    <m:r>
                      <a:rPr lang="en-US" sz="3600" b="0" i="1" dirty="0" smtClean="0">
                        <a:latin typeface="Cambria Math" panose="02040503050406030204" pitchFamily="18" charset="0"/>
                        <a:cs typeface="NikoshBAN" pitchFamily="2" charset="0"/>
                      </a:rPr>
                      <m:t>30</m:t>
                    </m:r>
                    <m:r>
                      <a:rPr lang="en-US" sz="3600" b="0" i="1" dirty="0" smtClean="0">
                        <a:latin typeface="Cambria Math" panose="02040503050406030204" pitchFamily="18" charset="0"/>
                        <a:cs typeface="NikoshBAN" pitchFamily="2" charset="0"/>
                      </a:rPr>
                      <m:t>.</m:t>
                    </m:r>
                    <m:r>
                      <a:rPr lang="en-US" sz="3600" b="0" i="1" dirty="0" smtClean="0">
                        <a:latin typeface="Cambria Math" panose="02040503050406030204" pitchFamily="18" charset="0"/>
                        <a:cs typeface="NikoshBAN" pitchFamily="2" charset="0"/>
                      </a:rPr>
                      <m:t>3</m:t>
                    </m:r>
                    <m:r>
                      <a:rPr lang="en-US" sz="3600" i="1" dirty="0">
                        <a:latin typeface="Cambria Math" panose="02040503050406030204" pitchFamily="18" charset="0"/>
                        <a:cs typeface="NikoshBAN" pitchFamily="2" charset="0"/>
                      </a:rPr>
                      <m:t> </m:t>
                    </m:r>
                  </m:oMath>
                </a14:m>
                <a:r>
                  <a:rPr lang="en-US" sz="3200" i="1" dirty="0" smtClean="0">
                    <a:latin typeface="Cambria Math"/>
                    <a:cs typeface="Times New Roman" pitchFamily="18" charset="0"/>
                  </a:rPr>
                  <a:t>D</a:t>
                </a:r>
                <a:endParaRPr lang="bn-IN" sz="3200" i="1" dirty="0">
                  <a:latin typeface="Cambria Math"/>
                  <a:cs typeface="Times New Roman"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973926" y="5962377"/>
                <a:ext cx="2125738" cy="646331"/>
              </a:xfrm>
              <a:prstGeom prst="rect">
                <a:avLst/>
              </a:prstGeom>
              <a:blipFill>
                <a:blip r:embed="rId9"/>
                <a:stretch>
                  <a:fillRect t="-6604" b="-26415"/>
                </a:stretch>
              </a:blipFill>
            </p:spPr>
            <p:txBody>
              <a:bodyPr/>
              <a:lstStyle/>
              <a:p>
                <a:r>
                  <a:rPr lang="en-US">
                    <a:noFill/>
                  </a:rPr>
                  <a:t> </a:t>
                </a:r>
              </a:p>
            </p:txBody>
          </p:sp>
        </mc:Fallback>
      </mc:AlternateContent>
      <p:sp>
        <p:nvSpPr>
          <p:cNvPr id="18" name="TextBox 17"/>
          <p:cNvSpPr txBox="1"/>
          <p:nvPr/>
        </p:nvSpPr>
        <p:spPr>
          <a:xfrm>
            <a:off x="-10248899" y="6133514"/>
            <a:ext cx="10291102"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custDataLst>
      <p:tags r:id="rId1"/>
    </p:custDataLst>
    <p:extLst>
      <p:ext uri="{BB962C8B-B14F-4D97-AF65-F5344CB8AC3E}">
        <p14:creationId xmlns:p14="http://schemas.microsoft.com/office/powerpoint/2010/main" val="1586237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4000">
        <p15:prstTrans prst="fallOver"/>
      </p:transition>
    </mc:Choice>
    <mc:Fallback xmlns="">
      <p:transition spd="slow" advTm="34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55"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childTnLst>
                          </p:cTn>
                        </p:par>
                        <p:par>
                          <p:cTn id="13" fill="hold">
                            <p:stCondLst>
                              <p:cond delay="1000"/>
                            </p:stCondLst>
                            <p:childTnLst>
                              <p:par>
                                <p:cTn id="14" presetID="21" presetClass="emph" presetSubtype="0" repeatCount="indefinite" fill="hold" grpId="0" nodeType="afterEffect">
                                  <p:stCondLst>
                                    <p:cond delay="0"/>
                                  </p:stCondLst>
                                  <p:childTnLst>
                                    <p:animClr clrSpc="hsl" dir="cw">
                                      <p:cBhvr override="childStyle">
                                        <p:cTn id="15" dur="500" fill="hold"/>
                                        <p:tgtEl>
                                          <p:spTgt spid="8"/>
                                        </p:tgtEl>
                                        <p:attrNameLst>
                                          <p:attrName>style.color</p:attrName>
                                        </p:attrNameLst>
                                      </p:cBhvr>
                                      <p:by>
                                        <p:hsl h="7200000" s="0" l="0"/>
                                      </p:by>
                                    </p:animClr>
                                    <p:animClr clrSpc="hsl" dir="cw">
                                      <p:cBhvr>
                                        <p:cTn id="16" dur="500" fill="hold"/>
                                        <p:tgtEl>
                                          <p:spTgt spid="8"/>
                                        </p:tgtEl>
                                        <p:attrNameLst>
                                          <p:attrName>fillcolor</p:attrName>
                                        </p:attrNameLst>
                                      </p:cBhvr>
                                      <p:by>
                                        <p:hsl h="7200000" s="0" l="0"/>
                                      </p:by>
                                    </p:animClr>
                                    <p:animClr clrSpc="hsl" dir="cw">
                                      <p:cBhvr>
                                        <p:cTn id="17" dur="500" fill="hold"/>
                                        <p:tgtEl>
                                          <p:spTgt spid="8"/>
                                        </p:tgtEl>
                                        <p:attrNameLst>
                                          <p:attrName>stroke.color</p:attrName>
                                        </p:attrNameLst>
                                      </p:cBhvr>
                                      <p:by>
                                        <p:hsl h="7200000" s="0" l="0"/>
                                      </p:by>
                                    </p:animClr>
                                    <p:set>
                                      <p:cBhvr>
                                        <p:cTn id="18" dur="500" fill="hold"/>
                                        <p:tgtEl>
                                          <p:spTgt spid="8"/>
                                        </p:tgtEl>
                                        <p:attrNameLst>
                                          <p:attrName>fill.type</p:attrName>
                                        </p:attrNameLst>
                                      </p:cBhvr>
                                      <p:to>
                                        <p:strVal val="solid"/>
                                      </p:to>
                                    </p:se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42"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42"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par>
                          <p:cTn id="49" fill="hold">
                            <p:stCondLst>
                              <p:cond delay="6500"/>
                            </p:stCondLst>
                            <p:childTnLst>
                              <p:par>
                                <p:cTn id="50" presetID="42" presetClass="entr" presetSubtype="0"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par>
                          <p:cTn id="55" fill="hold">
                            <p:stCondLst>
                              <p:cond delay="7500"/>
                            </p:stCondLst>
                            <p:childTnLst>
                              <p:par>
                                <p:cTn id="56" presetID="42"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par>
                          <p:cTn id="61" fill="hold">
                            <p:stCondLst>
                              <p:cond delay="8500"/>
                            </p:stCondLst>
                            <p:childTnLst>
                              <p:par>
                                <p:cTn id="62" presetID="2" presetClass="entr" presetSubtype="2" repeatCount="indefinite"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0" fill="hold"/>
                                        <p:tgtEl>
                                          <p:spTgt spid="18"/>
                                        </p:tgtEl>
                                        <p:attrNameLst>
                                          <p:attrName>ppt_x</p:attrName>
                                        </p:attrNameLst>
                                      </p:cBhvr>
                                      <p:tavLst>
                                        <p:tav tm="0">
                                          <p:val>
                                            <p:strVal val="1+#ppt_w/2"/>
                                          </p:val>
                                        </p:tav>
                                        <p:tav tm="100000">
                                          <p:val>
                                            <p:strVal val="#ppt_x"/>
                                          </p:val>
                                        </p:tav>
                                      </p:tavLst>
                                    </p:anim>
                                    <p:anim calcmode="lin" valueType="num">
                                      <p:cBhvr additive="base">
                                        <p:cTn id="65" dur="5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3" grpId="0"/>
      <p:bldP spid="5" grpId="0"/>
      <p:bldP spid="14" grpId="0"/>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5257800"/>
            <a:ext cx="9601200" cy="9144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bn-IN" sz="3600" dirty="0" smtClean="0">
                <a:solidFill>
                  <a:schemeClr val="tx1"/>
                </a:solidFill>
                <a:latin typeface="NikoshBAN" pitchFamily="2" charset="0"/>
                <a:cs typeface="NikoshBAN" pitchFamily="2" charset="0"/>
              </a:rPr>
              <a:t>স্ফেরোমিটারের লঘিষ্ঠ গণন কীভাবে নির্ণয় করা যায়? ব্যাখ্যা কর।</a:t>
            </a:r>
            <a:endParaRPr lang="en-US" sz="3600" dirty="0">
              <a:solidFill>
                <a:schemeClr val="tx1"/>
              </a:solidFill>
              <a:latin typeface="NikoshBAN" pitchFamily="2" charset="0"/>
              <a:cs typeface="NikoshBAN" pitchFamily="2" charset="0"/>
            </a:endParaRPr>
          </a:p>
        </p:txBody>
      </p:sp>
      <p:sp>
        <p:nvSpPr>
          <p:cNvPr id="3" name="Down Arrow Callout 2"/>
          <p:cNvSpPr/>
          <p:nvPr/>
        </p:nvSpPr>
        <p:spPr>
          <a:xfrm>
            <a:off x="3467100" y="228600"/>
            <a:ext cx="3086100" cy="1066800"/>
          </a:xfrm>
          <a:prstGeom prst="downArrowCallout">
            <a:avLst/>
          </a:prstGeom>
          <a:solidFill>
            <a:srgbClr val="00FF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bn-BD"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জোড়ায় কাজ কাজ</a:t>
            </a:r>
            <a:endParaRPr lang="en-US" sz="4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pic>
        <p:nvPicPr>
          <p:cNvPr id="6" name="Picture 5" descr="Homework animated.gif"/>
          <p:cNvPicPr>
            <a:picLocks noChangeAspect="1"/>
          </p:cNvPicPr>
          <p:nvPr/>
        </p:nvPicPr>
        <p:blipFill>
          <a:blip r:embed="rId2"/>
          <a:stretch>
            <a:fillRect/>
          </a:stretch>
        </p:blipFill>
        <p:spPr>
          <a:xfrm>
            <a:off x="5143500" y="1752600"/>
            <a:ext cx="2743200" cy="3200400"/>
          </a:xfrm>
          <a:prstGeom prst="rect">
            <a:avLst/>
          </a:prstGeom>
        </p:spPr>
      </p:pic>
      <p:pic>
        <p:nvPicPr>
          <p:cNvPr id="8" name="Picture 7" descr="animated-computer-lady.gif"/>
          <p:cNvPicPr>
            <a:picLocks noChangeAspect="1"/>
          </p:cNvPicPr>
          <p:nvPr/>
        </p:nvPicPr>
        <p:blipFill>
          <a:blip r:embed="rId3"/>
          <a:stretch>
            <a:fillRect/>
          </a:stretch>
        </p:blipFill>
        <p:spPr>
          <a:xfrm>
            <a:off x="1638303" y="1524006"/>
            <a:ext cx="3048000" cy="3305175"/>
          </a:xfrm>
          <a:prstGeom prst="rect">
            <a:avLst/>
          </a:prstGeom>
        </p:spPr>
      </p:pic>
      <p:sp>
        <p:nvSpPr>
          <p:cNvPr id="7" name="TextBox 6"/>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fallOver"/>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1" presetClass="emph" presetSubtype="0" repeatCount="indefinite" fill="hold" grpId="1" nodeType="afterEffect">
                                  <p:stCondLst>
                                    <p:cond delay="0"/>
                                  </p:stCondLst>
                                  <p:childTnLst>
                                    <p:animClr clrSpc="hsl" dir="cw">
                                      <p:cBhvr override="childStyle">
                                        <p:cTn id="11" dur="500" fill="hold"/>
                                        <p:tgtEl>
                                          <p:spTgt spid="3"/>
                                        </p:tgtEl>
                                        <p:attrNameLst>
                                          <p:attrName>style.color</p:attrName>
                                        </p:attrNameLst>
                                      </p:cBhvr>
                                      <p:by>
                                        <p:hsl h="7200000" s="0" l="0"/>
                                      </p:by>
                                    </p:animClr>
                                    <p:animClr clrSpc="hsl" dir="cw">
                                      <p:cBhvr>
                                        <p:cTn id="12" dur="500" fill="hold"/>
                                        <p:tgtEl>
                                          <p:spTgt spid="3"/>
                                        </p:tgtEl>
                                        <p:attrNameLst>
                                          <p:attrName>fillcolor</p:attrName>
                                        </p:attrNameLst>
                                      </p:cBhvr>
                                      <p:by>
                                        <p:hsl h="7200000" s="0" l="0"/>
                                      </p:by>
                                    </p:animClr>
                                    <p:animClr clrSpc="hsl" dir="cw">
                                      <p:cBhvr>
                                        <p:cTn id="13" dur="500" fill="hold"/>
                                        <p:tgtEl>
                                          <p:spTgt spid="3"/>
                                        </p:tgtEl>
                                        <p:attrNameLst>
                                          <p:attrName>stroke.color</p:attrName>
                                        </p:attrNameLst>
                                      </p:cBhvr>
                                      <p:by>
                                        <p:hsl h="7200000" s="0" l="0"/>
                                      </p:by>
                                    </p:animClr>
                                    <p:set>
                                      <p:cBhvr>
                                        <p:cTn id="14" dur="500" fill="hold"/>
                                        <p:tgtEl>
                                          <p:spTgt spid="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360"/>
                                          </p:val>
                                        </p:tav>
                                        <p:tav tm="100000">
                                          <p:val>
                                            <p:fltVal val="0"/>
                                          </p:val>
                                        </p:tav>
                                      </p:tavLst>
                                    </p:anim>
                                    <p:animEffect transition="in" filter="fade">
                                      <p:cBhvr>
                                        <p:cTn id="30" dur="1000"/>
                                        <p:tgtEl>
                                          <p:spTgt spid="2"/>
                                        </p:tgtEl>
                                      </p:cBhvr>
                                    </p:animEffect>
                                  </p:childTnLst>
                                </p:cTn>
                              </p:par>
                            </p:childTnLst>
                          </p:cTn>
                        </p:par>
                        <p:par>
                          <p:cTn id="31" fill="hold">
                            <p:stCondLst>
                              <p:cond delay="1000"/>
                            </p:stCondLst>
                            <p:childTnLst>
                              <p:par>
                                <p:cTn id="32" presetID="2" presetClass="entr" presetSubtype="2" repeatCount="indefinite"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0" fill="hold"/>
                                        <p:tgtEl>
                                          <p:spTgt spid="7"/>
                                        </p:tgtEl>
                                        <p:attrNameLst>
                                          <p:attrName>ppt_x</p:attrName>
                                        </p:attrNameLst>
                                      </p:cBhvr>
                                      <p:tavLst>
                                        <p:tav tm="0">
                                          <p:val>
                                            <p:strVal val="1+#ppt_w/2"/>
                                          </p:val>
                                        </p:tav>
                                        <p:tav tm="100000">
                                          <p:val>
                                            <p:strVal val="#ppt_x"/>
                                          </p:val>
                                        </p:tav>
                                      </p:tavLst>
                                    </p:anim>
                                    <p:anim calcmode="lin" valueType="num">
                                      <p:cBhvr additive="base">
                                        <p:cTn id="35" dur="5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4000501" y="457200"/>
            <a:ext cx="2514600" cy="1143000"/>
          </a:xfrm>
          <a:prstGeom prst="downArrowCallout">
            <a:avLst/>
          </a:prstGeom>
          <a:solidFill>
            <a:srgbClr val="00FF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bn-BD" sz="4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মুল্যায়ন</a:t>
            </a:r>
            <a:endParaRPr lang="en-US" sz="4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3" name="Rectangle 2"/>
          <p:cNvSpPr/>
          <p:nvPr/>
        </p:nvSpPr>
        <p:spPr>
          <a:xfrm>
            <a:off x="647700" y="3644154"/>
            <a:ext cx="9448800" cy="8382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buFont typeface="Wingdings" pitchFamily="2" charset="2"/>
              <a:buChar char="v"/>
            </a:pPr>
            <a:r>
              <a:rPr lang="bn-IN" sz="4000" dirty="0" smtClean="0">
                <a:solidFill>
                  <a:schemeClr val="tx1"/>
                </a:solidFill>
                <a:latin typeface="NikoshBAN" pitchFamily="2" charset="0"/>
                <a:cs typeface="NikoshBAN" pitchFamily="2" charset="0"/>
              </a:rPr>
              <a:t> তিন পায়ের মধ্যবর্তী গড় দুরত্ব কীভাবে নির্ণয় করা যায়</a:t>
            </a:r>
            <a:r>
              <a:rPr lang="bn-BD" sz="4000" dirty="0" smtClean="0">
                <a:solidFill>
                  <a:schemeClr val="tx1"/>
                </a:solidFill>
                <a:latin typeface="NikoshBAN" pitchFamily="2" charset="0"/>
                <a:cs typeface="NikoshBAN" pitchFamily="2" charset="0"/>
              </a:rPr>
              <a:t>।</a:t>
            </a:r>
          </a:p>
        </p:txBody>
      </p:sp>
      <p:sp>
        <p:nvSpPr>
          <p:cNvPr id="4" name="Rectangle 3"/>
          <p:cNvSpPr/>
          <p:nvPr/>
        </p:nvSpPr>
        <p:spPr>
          <a:xfrm>
            <a:off x="647700" y="1795183"/>
            <a:ext cx="2819400" cy="914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buFont typeface="Wingdings" pitchFamily="2" charset="2"/>
              <a:buChar char="v"/>
            </a:pPr>
            <a:r>
              <a:rPr lang="bn-BD" sz="4000" dirty="0">
                <a:solidFill>
                  <a:schemeClr val="tx1"/>
                </a:solidFill>
                <a:latin typeface="NikoshBAN" pitchFamily="2" charset="0"/>
                <a:cs typeface="NikoshBAN" pitchFamily="2" charset="0"/>
              </a:rPr>
              <a:t> </a:t>
            </a:r>
            <a:r>
              <a:rPr lang="bn-IN" sz="4000" dirty="0" smtClean="0">
                <a:solidFill>
                  <a:schemeClr val="tx1"/>
                </a:solidFill>
                <a:latin typeface="NikoshBAN" pitchFamily="2" charset="0"/>
                <a:cs typeface="NikoshBAN" pitchFamily="2" charset="0"/>
              </a:rPr>
              <a:t>পীচ কী?</a:t>
            </a:r>
            <a:r>
              <a:rPr lang="bn-BD" sz="4000" dirty="0" smtClean="0">
                <a:solidFill>
                  <a:schemeClr val="tx1"/>
                </a:solidFill>
                <a:latin typeface="NikoshBAN" pitchFamily="2" charset="0"/>
                <a:cs typeface="NikoshBAN" pitchFamily="2" charset="0"/>
              </a:rPr>
              <a:t> </a:t>
            </a:r>
            <a:endParaRPr lang="bn-BD" sz="4000" dirty="0">
              <a:solidFill>
                <a:schemeClr val="tx1"/>
              </a:solidFill>
              <a:latin typeface="NikoshBAN" pitchFamily="2" charset="0"/>
              <a:cs typeface="NikoshBAN" pitchFamily="2" charset="0"/>
            </a:endParaRPr>
          </a:p>
        </p:txBody>
      </p:sp>
      <p:sp>
        <p:nvSpPr>
          <p:cNvPr id="5" name="Rectangle 4"/>
          <p:cNvSpPr/>
          <p:nvPr/>
        </p:nvSpPr>
        <p:spPr>
          <a:xfrm>
            <a:off x="647700" y="2719668"/>
            <a:ext cx="5638800" cy="9144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buFont typeface="Wingdings" pitchFamily="2" charset="2"/>
              <a:buChar char="v"/>
            </a:pPr>
            <a:r>
              <a:rPr lang="bn-IN" sz="4000" dirty="0" smtClean="0">
                <a:solidFill>
                  <a:schemeClr val="tx1"/>
                </a:solidFill>
                <a:latin typeface="NikoshBAN" pitchFamily="2" charset="0"/>
                <a:cs typeface="NikoshBAN" pitchFamily="2" charset="0"/>
              </a:rPr>
              <a:t> লঘিষ্ঠ </a:t>
            </a:r>
            <a:r>
              <a:rPr lang="bn-IN" sz="4000" dirty="0">
                <a:solidFill>
                  <a:schemeClr val="tx1"/>
                </a:solidFill>
                <a:latin typeface="NikoshBAN" pitchFamily="2" charset="0"/>
                <a:cs typeface="NikoshBAN" pitchFamily="2" charset="0"/>
              </a:rPr>
              <a:t>গণন কাকে বলে?</a:t>
            </a:r>
            <a:endParaRPr lang="bn-BD" sz="4000" dirty="0">
              <a:solidFill>
                <a:schemeClr val="tx1"/>
              </a:solidFill>
              <a:latin typeface="NikoshBAN" pitchFamily="2" charset="0"/>
              <a:cs typeface="NikoshBAN" pitchFamily="2" charset="0"/>
            </a:endParaRPr>
          </a:p>
        </p:txBody>
      </p:sp>
      <p:sp>
        <p:nvSpPr>
          <p:cNvPr id="6" name="TextBox 5"/>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fallOver"/>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1" presetClass="emph" presetSubtype="0" repeatCount="indefinite" fill="hold" grpId="1" nodeType="afterEffect">
                                  <p:stCondLst>
                                    <p:cond delay="0"/>
                                  </p:stCondLst>
                                  <p:childTnLst>
                                    <p:animClr clrSpc="hsl" dir="cw">
                                      <p:cBhvr override="childStyle">
                                        <p:cTn id="11" dur="500" fill="hold"/>
                                        <p:tgtEl>
                                          <p:spTgt spid="2"/>
                                        </p:tgtEl>
                                        <p:attrNameLst>
                                          <p:attrName>style.color</p:attrName>
                                        </p:attrNameLst>
                                      </p:cBhvr>
                                      <p:by>
                                        <p:hsl h="7200000" s="0" l="0"/>
                                      </p:by>
                                    </p:animClr>
                                    <p:animClr clrSpc="hsl" dir="cw">
                                      <p:cBhvr>
                                        <p:cTn id="12" dur="500" fill="hold"/>
                                        <p:tgtEl>
                                          <p:spTgt spid="2"/>
                                        </p:tgtEl>
                                        <p:attrNameLst>
                                          <p:attrName>fillcolor</p:attrName>
                                        </p:attrNameLst>
                                      </p:cBhvr>
                                      <p:by>
                                        <p:hsl h="7200000" s="0" l="0"/>
                                      </p:by>
                                    </p:animClr>
                                    <p:animClr clrSpc="hsl" dir="cw">
                                      <p:cBhvr>
                                        <p:cTn id="13" dur="500" fill="hold"/>
                                        <p:tgtEl>
                                          <p:spTgt spid="2"/>
                                        </p:tgtEl>
                                        <p:attrNameLst>
                                          <p:attrName>stroke.color</p:attrName>
                                        </p:attrNameLst>
                                      </p:cBhvr>
                                      <p:by>
                                        <p:hsl h="7200000" s="0" l="0"/>
                                      </p:by>
                                    </p:animClr>
                                    <p:set>
                                      <p:cBhvr>
                                        <p:cTn id="14" dur="500" fill="hold"/>
                                        <p:tgtEl>
                                          <p:spTgt spid="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000" fill="hold"/>
                                        <p:tgtEl>
                                          <p:spTgt spid="3"/>
                                        </p:tgtEl>
                                        <p:attrNameLst>
                                          <p:attrName>ppt_w</p:attrName>
                                        </p:attrNameLst>
                                      </p:cBhvr>
                                      <p:tavLst>
                                        <p:tav tm="0">
                                          <p:val>
                                            <p:fltVal val="0"/>
                                          </p:val>
                                        </p:tav>
                                        <p:tav tm="100000">
                                          <p:val>
                                            <p:strVal val="#ppt_w"/>
                                          </p:val>
                                        </p:tav>
                                      </p:tavLst>
                                    </p:anim>
                                    <p:anim calcmode="lin" valueType="num">
                                      <p:cBhvr>
                                        <p:cTn id="30" dur="1000" fill="hold"/>
                                        <p:tgtEl>
                                          <p:spTgt spid="3"/>
                                        </p:tgtEl>
                                        <p:attrNameLst>
                                          <p:attrName>ppt_h</p:attrName>
                                        </p:attrNameLst>
                                      </p:cBhvr>
                                      <p:tavLst>
                                        <p:tav tm="0">
                                          <p:val>
                                            <p:fltVal val="0"/>
                                          </p:val>
                                        </p:tav>
                                        <p:tav tm="100000">
                                          <p:val>
                                            <p:strVal val="#ppt_h"/>
                                          </p:val>
                                        </p:tav>
                                      </p:tavLst>
                                    </p:anim>
                                    <p:animEffect transition="in" filter="fade">
                                      <p:cBhvr>
                                        <p:cTn id="31" dur="1000"/>
                                        <p:tgtEl>
                                          <p:spTgt spid="3"/>
                                        </p:tgtEl>
                                      </p:cBhvr>
                                    </p:animEffect>
                                  </p:childTnLst>
                                </p:cTn>
                              </p:par>
                            </p:childTnLst>
                          </p:cTn>
                        </p:par>
                        <p:par>
                          <p:cTn id="32" fill="hold">
                            <p:stCondLst>
                              <p:cond delay="1000"/>
                            </p:stCondLst>
                            <p:childTnLst>
                              <p:par>
                                <p:cTn id="33" presetID="2" presetClass="entr" presetSubtype="2" repeatCount="indefinite"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0" fill="hold"/>
                                        <p:tgtEl>
                                          <p:spTgt spid="6"/>
                                        </p:tgtEl>
                                        <p:attrNameLst>
                                          <p:attrName>ppt_x</p:attrName>
                                        </p:attrNameLst>
                                      </p:cBhvr>
                                      <p:tavLst>
                                        <p:tav tm="0">
                                          <p:val>
                                            <p:strVal val="1+#ppt_w/2"/>
                                          </p:val>
                                        </p:tav>
                                        <p:tav tm="100000">
                                          <p:val>
                                            <p:strVal val="#ppt_x"/>
                                          </p:val>
                                        </p:tav>
                                      </p:tavLst>
                                    </p:anim>
                                    <p:anim calcmode="lin" valueType="num">
                                      <p:cBhvr additive="base">
                                        <p:cTn id="36"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66700" y="152400"/>
            <a:ext cx="9772650" cy="6553200"/>
            <a:chOff x="266700" y="152400"/>
            <a:chExt cx="9772650" cy="6553200"/>
          </a:xfrm>
        </p:grpSpPr>
        <p:grpSp>
          <p:nvGrpSpPr>
            <p:cNvPr id="14" name="Group 13"/>
            <p:cNvGrpSpPr/>
            <p:nvPr/>
          </p:nvGrpSpPr>
          <p:grpSpPr>
            <a:xfrm>
              <a:off x="266700" y="152400"/>
              <a:ext cx="9772650" cy="6553200"/>
              <a:chOff x="237067" y="228600"/>
              <a:chExt cx="8686800" cy="5791200"/>
            </a:xfrm>
          </p:grpSpPr>
          <p:grpSp>
            <p:nvGrpSpPr>
              <p:cNvPr id="2" name="Group 1"/>
              <p:cNvGrpSpPr/>
              <p:nvPr/>
            </p:nvGrpSpPr>
            <p:grpSpPr>
              <a:xfrm>
                <a:off x="237067" y="228600"/>
                <a:ext cx="8686800" cy="4495800"/>
                <a:chOff x="237067" y="889819"/>
                <a:chExt cx="8686800" cy="5510981"/>
              </a:xfrm>
            </p:grpSpPr>
            <p:sp>
              <p:nvSpPr>
                <p:cNvPr id="3" name="Isosceles Triangle 2"/>
                <p:cNvSpPr/>
                <p:nvPr/>
              </p:nvSpPr>
              <p:spPr>
                <a:xfrm>
                  <a:off x="237067" y="889819"/>
                  <a:ext cx="8686800" cy="1815995"/>
                </a:xfrm>
                <a:prstGeom prst="triangl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62000" y="2705814"/>
                  <a:ext cx="7696200" cy="36949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Wave 8"/>
              <p:cNvSpPr/>
              <p:nvPr/>
            </p:nvSpPr>
            <p:spPr>
              <a:xfrm rot="5400000">
                <a:off x="4216398" y="4521198"/>
                <a:ext cx="569688" cy="2427516"/>
              </a:xfrm>
              <a:prstGeom prst="wav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609600" y="4724400"/>
                <a:ext cx="7848600" cy="685800"/>
              </a:xfrm>
              <a:prstGeom prst="cub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3581400" y="5105400"/>
                <a:ext cx="1905000" cy="304800"/>
              </a:xfrm>
              <a:prstGeom prst="cub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4610100" y="3124200"/>
              <a:ext cx="1295400" cy="211555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62100" y="3124200"/>
              <a:ext cx="2381250" cy="9144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29375" y="3124200"/>
              <a:ext cx="2371725" cy="9144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3943350" y="1143000"/>
            <a:ext cx="2314575" cy="5334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বাড়ির কাজ</a:t>
            </a:r>
            <a:endParaRPr lang="en-US" sz="4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13" name="Rectangle 12"/>
          <p:cNvSpPr/>
          <p:nvPr/>
        </p:nvSpPr>
        <p:spPr>
          <a:xfrm>
            <a:off x="1028703" y="1894582"/>
            <a:ext cx="8382000" cy="1077218"/>
          </a:xfrm>
          <a:prstGeom prst="rect">
            <a:avLst/>
          </a:prstGeom>
        </p:spPr>
        <p:txBody>
          <a:bodyPr wrap="square">
            <a:spAutoFit/>
          </a:bodyPr>
          <a:lstStyle/>
          <a:p>
            <a:pPr algn="ctr">
              <a:buFont typeface="Wingdings" pitchFamily="2" charset="2"/>
              <a:buChar char="Ø"/>
            </a:pPr>
            <a:r>
              <a:rPr lang="bn-IN" sz="3200" dirty="0" smtClean="0">
                <a:latin typeface="NikoshBAN" pitchFamily="2" charset="0"/>
                <a:cs typeface="NikoshBAN" pitchFamily="2" charset="0"/>
              </a:rPr>
              <a:t>মার্বেল ও ফুটবলের বক্রতার ব্যাসার্ধ নির্ণয় করে দেখাও যে,</a:t>
            </a:r>
          </a:p>
          <a:p>
            <a:pPr algn="ctr"/>
            <a:r>
              <a:rPr lang="bn-IN" sz="3200" dirty="0" smtClean="0">
                <a:latin typeface="NikoshBAN" pitchFamily="2" charset="0"/>
                <a:cs typeface="NikoshBAN" pitchFamily="2" charset="0"/>
              </a:rPr>
              <a:t> </a:t>
            </a:r>
            <a:r>
              <a:rPr lang="en-US" sz="3200" dirty="0" smtClean="0">
                <a:latin typeface="NikoshBAN" pitchFamily="2" charset="0"/>
                <a:cs typeface="NikoshBAN" pitchFamily="2" charset="0"/>
              </a:rPr>
              <a:t>h </a:t>
            </a:r>
            <a:r>
              <a:rPr lang="bn-IN" sz="3200" dirty="0" smtClean="0">
                <a:latin typeface="NikoshBAN" pitchFamily="2" charset="0"/>
                <a:cs typeface="NikoshBAN" pitchFamily="2" charset="0"/>
              </a:rPr>
              <a:t>এর মান যত কম বস্তুটির বক্রতার ব্যাসার্ধ তত বেশি।</a:t>
            </a:r>
            <a:endParaRPr lang="bn-BD" sz="3200" dirty="0" smtClean="0">
              <a:latin typeface="NikoshBAN" pitchFamily="2" charset="0"/>
              <a:cs typeface="NikoshBAN" pitchFamily="2" charset="0"/>
            </a:endParaRPr>
          </a:p>
        </p:txBody>
      </p:sp>
      <p:sp>
        <p:nvSpPr>
          <p:cNvPr id="16" name="TextBox 15"/>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fallOver"/>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1" presetClass="emph" presetSubtype="0" repeatCount="indefinite" fill="hold" grpId="1" nodeType="after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childTnLst>
                          </p:cTn>
                        </p:par>
                        <p:par>
                          <p:cTn id="15" fill="hold">
                            <p:stCondLst>
                              <p:cond delay="1500"/>
                            </p:stCondLst>
                            <p:childTnLst>
                              <p:par>
                                <p:cTn id="16" presetID="2" presetClass="entr" presetSubtype="2" repeatCount="indefinite"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0" fill="hold"/>
                                        <p:tgtEl>
                                          <p:spTgt spid="16"/>
                                        </p:tgtEl>
                                        <p:attrNameLst>
                                          <p:attrName>ppt_x</p:attrName>
                                        </p:attrNameLst>
                                      </p:cBhvr>
                                      <p:tavLst>
                                        <p:tav tm="0">
                                          <p:val>
                                            <p:strVal val="1+#ppt_w/2"/>
                                          </p:val>
                                        </p:tav>
                                        <p:tav tm="100000">
                                          <p:val>
                                            <p:strVal val="#ppt_x"/>
                                          </p:val>
                                        </p:tav>
                                      </p:tavLst>
                                    </p:anim>
                                    <p:anim calcmode="lin" valueType="num">
                                      <p:cBhvr additive="base">
                                        <p:cTn id="19" dur="5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6588"/>
            <a:ext cx="51054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rot="20730867">
            <a:off x="876291" y="747717"/>
            <a:ext cx="2486025" cy="1774825"/>
          </a:xfrm>
          <a:prstGeom prst="wedgeEllipseCallout">
            <a:avLst>
              <a:gd name="adj1" fmla="val -21382"/>
              <a:gd name="adj2" fmla="val 67883"/>
            </a:avLst>
          </a:prstGeom>
          <a:solidFill>
            <a:srgbClr val="AB946B"/>
          </a:solidFill>
          <a:ln w="15875" cap="rnd" cmpd="sng" algn="ctr">
            <a:solidFill>
              <a:srgbClr val="AB946B">
                <a:shade val="50000"/>
              </a:srgbClr>
            </a:solidFill>
            <a:prstDash val="solid"/>
          </a:ln>
          <a:effectLst/>
        </p:spPr>
        <p:txBody>
          <a:bodyPr anchor="ctr"/>
          <a:lstStyle/>
          <a:p>
            <a:pPr algn="ctr">
              <a:defRPr/>
            </a:pPr>
            <a:endParaRPr lang="en-US" kern="0">
              <a:solidFill>
                <a:prstClr val="white"/>
              </a:solidFill>
              <a:latin typeface="Garamond" panose="02020404030301010803"/>
            </a:endParaRPr>
          </a:p>
        </p:txBody>
      </p:sp>
      <p:sp>
        <p:nvSpPr>
          <p:cNvPr id="4" name="Rectangular Callout 3"/>
          <p:cNvSpPr/>
          <p:nvPr/>
        </p:nvSpPr>
        <p:spPr>
          <a:xfrm>
            <a:off x="4991100" y="1524000"/>
            <a:ext cx="4191000" cy="1652588"/>
          </a:xfrm>
          <a:prstGeom prst="wedgeRectCallout">
            <a:avLst>
              <a:gd name="adj1" fmla="val -96116"/>
              <a:gd name="adj2" fmla="val 90724"/>
            </a:avLst>
          </a:prstGeom>
          <a:solidFill>
            <a:srgbClr val="AB946B"/>
          </a:solidFill>
          <a:ln w="15875" cap="rnd" cmpd="sng" algn="ctr">
            <a:solidFill>
              <a:srgbClr val="AB946B">
                <a:shade val="50000"/>
              </a:srgbClr>
            </a:solidFill>
            <a:prstDash val="solid"/>
          </a:ln>
          <a:effectLst/>
        </p:spPr>
        <p:txBody>
          <a:bodyPr anchor="ctr"/>
          <a:lstStyle/>
          <a:p>
            <a:pPr algn="ctr">
              <a:defRPr/>
            </a:pPr>
            <a:endParaRPr lang="en-US" kern="0">
              <a:solidFill>
                <a:prstClr val="white"/>
              </a:solidFill>
              <a:latin typeface="Garamond" panose="02020404030301010803"/>
            </a:endParaRPr>
          </a:p>
        </p:txBody>
      </p:sp>
      <p:sp>
        <p:nvSpPr>
          <p:cNvPr id="5" name="Rectangle 4"/>
          <p:cNvSpPr/>
          <p:nvPr/>
        </p:nvSpPr>
        <p:spPr>
          <a:xfrm>
            <a:off x="5174771" y="1636934"/>
            <a:ext cx="4007330" cy="1200329"/>
          </a:xfrm>
          <a:prstGeom prst="rect">
            <a:avLst/>
          </a:prstGeom>
        </p:spPr>
        <p:txBody>
          <a:bodyPr>
            <a:spAutoFit/>
          </a:bodyPr>
          <a:lstStyle/>
          <a:p>
            <a:pPr>
              <a:defRPr/>
            </a:pP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একটি</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জানালা</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একটি</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দৃশ্য</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a:t>
            </a:r>
          </a:p>
          <a:p>
            <a:pPr>
              <a:defRPr/>
            </a:pP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একটি</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কম্পিউটার</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সারাবিশ্ব</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endParaRPr lang="en-US" sz="600" kern="0" dirty="0">
              <a:solidFill>
                <a:sysClr val="windowText" lastClr="000000"/>
              </a:solidFill>
              <a:latin typeface="Verdana"/>
            </a:endParaRPr>
          </a:p>
        </p:txBody>
      </p:sp>
      <p:sp>
        <p:nvSpPr>
          <p:cNvPr id="6" name="Rectangle 5"/>
          <p:cNvSpPr/>
          <p:nvPr/>
        </p:nvSpPr>
        <p:spPr>
          <a:xfrm>
            <a:off x="938203" y="838200"/>
            <a:ext cx="2362199" cy="2509736"/>
          </a:xfrm>
          <a:prstGeom prst="rect">
            <a:avLst/>
          </a:prstGeom>
        </p:spPr>
        <p:txBody>
          <a:bodyPr>
            <a:prstTxWarp prst="textArchUpPour">
              <a:avLst/>
            </a:prstTxWarp>
            <a:spAutoFit/>
          </a:bodyPr>
          <a:lstStyle/>
          <a:p>
            <a:pPr>
              <a:defRPr/>
            </a:pP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ডিজিটাল </a:t>
            </a:r>
          </a:p>
          <a:p>
            <a:pPr>
              <a:defRPr/>
            </a:pP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বাংলাদেশ  </a:t>
            </a:r>
            <a:endParaRPr lang="en-US" sz="600" kern="0" dirty="0">
              <a:solidFill>
                <a:sysClr val="windowText" lastClr="000000"/>
              </a:solidFill>
              <a:latin typeface="Verdana"/>
            </a:endParaRPr>
          </a:p>
        </p:txBody>
      </p:sp>
    </p:spTree>
    <p:extLst>
      <p:ext uri="{BB962C8B-B14F-4D97-AF65-F5344CB8AC3E}">
        <p14:creationId xmlns:p14="http://schemas.microsoft.com/office/powerpoint/2010/main" val="3684284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fallOver"/>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nodeType="afterGroup">
                            <p:stCondLst>
                              <p:cond delay="400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nodeType="afterGroup">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par>
                          <p:cTn id="20" fill="hold" nodeType="afterGroup">
                            <p:stCondLst>
                              <p:cond delay="8000"/>
                            </p:stCondLst>
                            <p:childTnLst>
                              <p:par>
                                <p:cTn id="21" presetID="6"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87700"/>
            <a:ext cx="51054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rot="21023623">
            <a:off x="774482" y="849588"/>
            <a:ext cx="2486025" cy="1774825"/>
          </a:xfrm>
          <a:prstGeom prst="wedgeEllipseCallout">
            <a:avLst>
              <a:gd name="adj1" fmla="val -21382"/>
              <a:gd name="adj2" fmla="val 67883"/>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n-US" kern="0">
              <a:solidFill>
                <a:prstClr val="white"/>
              </a:solidFill>
              <a:latin typeface="Garamond" panose="02020404030301010803"/>
            </a:endParaRPr>
          </a:p>
        </p:txBody>
      </p:sp>
      <p:sp>
        <p:nvSpPr>
          <p:cNvPr id="4" name="Rectangular Callout 3"/>
          <p:cNvSpPr/>
          <p:nvPr/>
        </p:nvSpPr>
        <p:spPr>
          <a:xfrm>
            <a:off x="4610101" y="1535112"/>
            <a:ext cx="4952999" cy="1284288"/>
          </a:xfrm>
          <a:prstGeom prst="wedgeRectCallout">
            <a:avLst>
              <a:gd name="adj1" fmla="val -76602"/>
              <a:gd name="adj2" fmla="val 134125"/>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n-US" kern="0">
              <a:solidFill>
                <a:prstClr val="white"/>
              </a:solidFill>
              <a:latin typeface="Garamond" panose="02020404030301010803"/>
            </a:endParaRPr>
          </a:p>
        </p:txBody>
      </p:sp>
      <p:sp>
        <p:nvSpPr>
          <p:cNvPr id="5" name="Rectangle 4"/>
          <p:cNvSpPr/>
          <p:nvPr/>
        </p:nvSpPr>
        <p:spPr>
          <a:xfrm>
            <a:off x="4686301" y="1636934"/>
            <a:ext cx="4876799" cy="954107"/>
          </a:xfrm>
          <a:prstGeom prst="rect">
            <a:avLst/>
          </a:prstGeom>
        </p:spPr>
        <p:txBody>
          <a:bodyPr wrap="square">
            <a:spAutoFit/>
          </a:bodyPr>
          <a:lstStyle/>
          <a:p>
            <a:pPr>
              <a:defRPr/>
            </a:pPr>
            <a:r>
              <a:rPr lang="en-US" sz="28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শতভাগ</a:t>
            </a:r>
            <a:r>
              <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অনলাইন</a:t>
            </a:r>
            <a:r>
              <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শিক্ষা</a:t>
            </a:r>
            <a:r>
              <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কার্যক্রম</a:t>
            </a:r>
            <a:r>
              <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চালু</a:t>
            </a:r>
            <a:r>
              <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হলে</a:t>
            </a:r>
            <a:r>
              <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p>
          <a:p>
            <a:pPr>
              <a:defRPr/>
            </a:pPr>
            <a:r>
              <a:rPr lang="en-US" sz="28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ফেলের</a:t>
            </a:r>
            <a:r>
              <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হার</a:t>
            </a:r>
            <a:r>
              <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শূন্যের</a:t>
            </a:r>
            <a:r>
              <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কোটায়</a:t>
            </a:r>
            <a:r>
              <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যাবে</a:t>
            </a:r>
            <a:r>
              <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চলে</a:t>
            </a:r>
            <a:r>
              <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bn-IN"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endParaRPr lang="en-US" sz="400" kern="0" dirty="0">
              <a:solidFill>
                <a:sysClr val="windowText" lastClr="000000"/>
              </a:solidFill>
              <a:latin typeface="Verdana"/>
            </a:endParaRPr>
          </a:p>
        </p:txBody>
      </p:sp>
      <p:sp>
        <p:nvSpPr>
          <p:cNvPr id="6" name="Rectangle 5"/>
          <p:cNvSpPr/>
          <p:nvPr/>
        </p:nvSpPr>
        <p:spPr>
          <a:xfrm>
            <a:off x="836394" y="922388"/>
            <a:ext cx="2362199" cy="2509736"/>
          </a:xfrm>
          <a:prstGeom prst="rect">
            <a:avLst/>
          </a:prstGeom>
        </p:spPr>
        <p:txBody>
          <a:bodyPr>
            <a:prstTxWarp prst="textArchUpPour">
              <a:avLst/>
            </a:prstTxWarp>
            <a:spAutoFit/>
          </a:bodyPr>
          <a:lstStyle/>
          <a:p>
            <a:pPr>
              <a:defRPr/>
            </a:pP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ডিজিটাল </a:t>
            </a:r>
          </a:p>
          <a:p>
            <a:pPr>
              <a:defRPr/>
            </a:pP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বাংলাদেশ  </a:t>
            </a:r>
            <a:endParaRPr lang="en-US" sz="600" kern="0" dirty="0">
              <a:solidFill>
                <a:sysClr val="windowText" lastClr="000000"/>
              </a:solidFill>
              <a:latin typeface="Verdana"/>
            </a:endParaRPr>
          </a:p>
        </p:txBody>
      </p:sp>
    </p:spTree>
    <p:extLst>
      <p:ext uri="{BB962C8B-B14F-4D97-AF65-F5344CB8AC3E}">
        <p14:creationId xmlns:p14="http://schemas.microsoft.com/office/powerpoint/2010/main" val="3127987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nodeType="afterGroup">
                            <p:stCondLst>
                              <p:cond delay="400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nodeType="afterGroup">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par>
                          <p:cTn id="20" fill="hold" nodeType="afterGroup">
                            <p:stCondLst>
                              <p:cond delay="8000"/>
                            </p:stCondLst>
                            <p:childTnLst>
                              <p:par>
                                <p:cTn id="21" presetID="6"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03" t="15874" r="18092" b="38670"/>
          <a:stretch/>
        </p:blipFill>
        <p:spPr bwMode="auto">
          <a:xfrm>
            <a:off x="4028805" y="567007"/>
            <a:ext cx="2143665" cy="69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8289" y="1423514"/>
            <a:ext cx="7784287" cy="488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20936247">
            <a:off x="1824447" y="3227901"/>
            <a:ext cx="4824876" cy="2431435"/>
          </a:xfrm>
          <a:prstGeom prst="rect">
            <a:avLst/>
          </a:prstGeom>
          <a:scene3d>
            <a:camera prst="isometricOffAxis2Left"/>
            <a:lightRig rig="threePt" dir="t"/>
          </a:scene3d>
        </p:spPr>
        <p:txBody>
          <a:bodyPr wrap="square">
            <a:spAutoFit/>
          </a:bodyPr>
          <a:lstStyle/>
          <a:p>
            <a:pPr>
              <a:defRPr/>
            </a:pPr>
            <a:r>
              <a:rPr lang="en-US" sz="3200" b="1" kern="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a:t>
            </a:r>
            <a:r>
              <a:rPr lang="bn-IN" sz="3200" b="1" kern="0"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মোঃহাবিবুর রহমান </a:t>
            </a:r>
            <a:endParaRPr lang="en-US" sz="3200" b="1" kern="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a:p>
            <a:pPr>
              <a:defRPr/>
            </a:pPr>
            <a:r>
              <a:rPr lang="en-US" b="1" kern="0" dirty="0">
                <a:solidFill>
                  <a:srgbClr val="002060"/>
                </a:solidFill>
                <a:latin typeface="NikoshBAN" pitchFamily="2" charset="0"/>
                <a:cs typeface="NikoshBAN" pitchFamily="2" charset="0"/>
              </a:rPr>
              <a:t>           </a:t>
            </a:r>
            <a:r>
              <a:rPr lang="bn-IN" b="1" kern="0" dirty="0" smtClean="0">
                <a:solidFill>
                  <a:srgbClr val="002060"/>
                </a:solidFill>
                <a:latin typeface="NikoshBAN" pitchFamily="2" charset="0"/>
                <a:cs typeface="NikoshBAN" pitchFamily="2" charset="0"/>
              </a:rPr>
              <a:t>ইনস্ট্রাক্টর (পদার্থবিজ্ঞান) </a:t>
            </a:r>
            <a:endParaRPr lang="en-US" sz="2400" b="1" kern="0" dirty="0">
              <a:solidFill>
                <a:srgbClr val="002060"/>
              </a:solidFill>
              <a:latin typeface="NikoshBAN" pitchFamily="2" charset="0"/>
              <a:cs typeface="NikoshBAN" pitchFamily="2" charset="0"/>
            </a:endParaRPr>
          </a:p>
          <a:p>
            <a:pPr>
              <a:defRPr/>
            </a:pPr>
            <a:r>
              <a:rPr lang="en-US" sz="2400" b="1" kern="0" dirty="0">
                <a:solidFill>
                  <a:srgbClr val="002060"/>
                </a:solidFill>
                <a:latin typeface="NikoshBAN" pitchFamily="2" charset="0"/>
                <a:cs typeface="NikoshBAN" pitchFamily="2" charset="0"/>
              </a:rPr>
              <a:t>  </a:t>
            </a:r>
            <a:r>
              <a:rPr lang="bn-IN" sz="2400" b="1" kern="0" dirty="0" smtClean="0">
                <a:solidFill>
                  <a:srgbClr val="002060"/>
                </a:solidFill>
                <a:latin typeface="NikoshBAN" pitchFamily="2" charset="0"/>
                <a:cs typeface="NikoshBAN" pitchFamily="2" charset="0"/>
              </a:rPr>
              <a:t>টেকনিক্যাল স্কুল ও কলেজ </a:t>
            </a:r>
            <a:endParaRPr lang="bn-BD" sz="2400" b="1" kern="0" dirty="0">
              <a:solidFill>
                <a:srgbClr val="002060"/>
              </a:solidFill>
              <a:latin typeface="NikoshBAN" pitchFamily="2" charset="0"/>
              <a:cs typeface="NikoshBAN" pitchFamily="2" charset="0"/>
            </a:endParaRPr>
          </a:p>
          <a:p>
            <a:pPr>
              <a:defRPr/>
            </a:pPr>
            <a:r>
              <a:rPr lang="en-US" sz="2400" b="1" kern="0" dirty="0">
                <a:solidFill>
                  <a:srgbClr val="002060"/>
                </a:solidFill>
                <a:latin typeface="NikoshBAN" pitchFamily="2" charset="0"/>
                <a:cs typeface="NikoshBAN" pitchFamily="2" charset="0"/>
              </a:rPr>
              <a:t>          </a:t>
            </a:r>
            <a:r>
              <a:rPr lang="en-US" sz="2400" b="1" kern="0" dirty="0" err="1" smtClean="0">
                <a:solidFill>
                  <a:srgbClr val="002060"/>
                </a:solidFill>
                <a:latin typeface="NikoshBAN" pitchFamily="2" charset="0"/>
                <a:cs typeface="NikoshBAN" pitchFamily="2" charset="0"/>
              </a:rPr>
              <a:t>কিশোরগঞ্জ</a:t>
            </a:r>
            <a:r>
              <a:rPr lang="bn-IN" sz="2400" b="1" kern="0" dirty="0" smtClean="0">
                <a:solidFill>
                  <a:srgbClr val="002060"/>
                </a:solidFill>
                <a:latin typeface="NikoshBAN" pitchFamily="2" charset="0"/>
                <a:cs typeface="NikoshBAN" pitchFamily="2" charset="0"/>
              </a:rPr>
              <a:t> </a:t>
            </a:r>
            <a:r>
              <a:rPr lang="bn-IN" b="1" kern="0" dirty="0" smtClean="0">
                <a:solidFill>
                  <a:srgbClr val="002060"/>
                </a:solidFill>
                <a:latin typeface="NikoshBAN" pitchFamily="2" charset="0"/>
                <a:cs typeface="NikoshBAN" pitchFamily="2" charset="0"/>
              </a:rPr>
              <a:t>।  </a:t>
            </a:r>
            <a:r>
              <a:rPr lang="bn-BD" b="1" kern="0" dirty="0" smtClean="0">
                <a:solidFill>
                  <a:srgbClr val="002060"/>
                </a:solidFill>
                <a:latin typeface="NikoshBAN" pitchFamily="2" charset="0"/>
                <a:cs typeface="NikoshBAN" pitchFamily="2" charset="0"/>
              </a:rPr>
              <a:t> </a:t>
            </a:r>
            <a:endParaRPr lang="en-US" b="1" kern="0" dirty="0" smtClean="0">
              <a:solidFill>
                <a:srgbClr val="002060"/>
              </a:solidFill>
              <a:latin typeface="NikoshBAN" pitchFamily="2" charset="0"/>
              <a:cs typeface="NikoshBAN" pitchFamily="2" charset="0"/>
            </a:endParaRPr>
          </a:p>
          <a:p>
            <a:pPr>
              <a:defRPr/>
            </a:pPr>
            <a:r>
              <a:rPr lang="en-US" b="1" kern="0" dirty="0">
                <a:solidFill>
                  <a:srgbClr val="002060"/>
                </a:solidFill>
                <a:latin typeface="NikoshBAN" pitchFamily="2" charset="0"/>
                <a:cs typeface="NikoshBAN" pitchFamily="2" charset="0"/>
              </a:rPr>
              <a:t> </a:t>
            </a:r>
            <a:r>
              <a:rPr lang="en-US" b="1" kern="0" dirty="0" smtClean="0">
                <a:solidFill>
                  <a:srgbClr val="002060"/>
                </a:solidFill>
                <a:latin typeface="NikoshBAN" pitchFamily="2" charset="0"/>
                <a:cs typeface="NikoshBAN" pitchFamily="2" charset="0"/>
              </a:rPr>
              <a:t>     </a:t>
            </a:r>
            <a:r>
              <a:rPr lang="en-US" sz="2400" b="1" kern="0" dirty="0" smtClean="0">
                <a:solidFill>
                  <a:srgbClr val="002060"/>
                </a:solidFill>
                <a:latin typeface="NikoshBAN" pitchFamily="2" charset="0"/>
                <a:cs typeface="NikoshBAN" pitchFamily="2" charset="0"/>
              </a:rPr>
              <a:t>  0171</a:t>
            </a:r>
            <a:r>
              <a:rPr lang="bn-IN" sz="2400" b="1" kern="0" dirty="0" smtClean="0">
                <a:solidFill>
                  <a:srgbClr val="002060"/>
                </a:solidFill>
                <a:latin typeface="NikoshBAN" pitchFamily="2" charset="0"/>
                <a:cs typeface="NikoshBAN" pitchFamily="2" charset="0"/>
              </a:rPr>
              <a:t>৫৩৪২৯৩৪ </a:t>
            </a:r>
            <a:endParaRPr lang="en-US" sz="2400" b="1" kern="0" dirty="0" smtClean="0">
              <a:solidFill>
                <a:srgbClr val="002060"/>
              </a:solidFill>
              <a:latin typeface="NikoshBAN" pitchFamily="2" charset="0"/>
              <a:cs typeface="NikoshBAN" pitchFamily="2" charset="0"/>
            </a:endParaRPr>
          </a:p>
          <a:p>
            <a:pPr>
              <a:defRPr/>
            </a:pPr>
            <a:r>
              <a:rPr lang="en-US" sz="2400" b="1" kern="0" dirty="0" smtClean="0">
                <a:solidFill>
                  <a:srgbClr val="002060"/>
                </a:solidFill>
                <a:latin typeface="NikoshBAN" pitchFamily="2" charset="0"/>
                <a:cs typeface="NikoshBAN" pitchFamily="2" charset="0"/>
              </a:rPr>
              <a:t>       </a:t>
            </a:r>
            <a:endParaRPr lang="en-US" sz="2400" kern="0" dirty="0">
              <a:solidFill>
                <a:srgbClr val="000000"/>
              </a:solidFill>
            </a:endParaRPr>
          </a:p>
        </p:txBody>
      </p:sp>
      <p:sp>
        <p:nvSpPr>
          <p:cNvPr id="5" name="Rectangle 4"/>
          <p:cNvSpPr/>
          <p:nvPr/>
        </p:nvSpPr>
        <p:spPr>
          <a:xfrm>
            <a:off x="5688195" y="3471560"/>
            <a:ext cx="3055755" cy="1785104"/>
          </a:xfrm>
          <a:prstGeom prst="rect">
            <a:avLst/>
          </a:prstGeom>
          <a:scene3d>
            <a:camera prst="isometricOffAxis1Right"/>
            <a:lightRig rig="threePt" dir="t"/>
          </a:scene3d>
        </p:spPr>
        <p:txBody>
          <a:bodyPr wrap="square">
            <a:spAutoFit/>
          </a:bodyPr>
          <a:lstStyle/>
          <a:p>
            <a:pPr algn="ctr">
              <a:defRPr/>
            </a:pPr>
            <a:r>
              <a:rPr lang="bn-BD" sz="32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শ্রেণিঃ</a:t>
            </a:r>
            <a:r>
              <a:rPr lang="en-US" sz="3200" b="1" spc="50" dirty="0" err="1"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একাদশ</a:t>
            </a:r>
            <a:r>
              <a:rPr lang="en-US" sz="32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a:t>
            </a:r>
            <a:r>
              <a:rPr lang="bn-IN" sz="32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a:t>
            </a:r>
            <a:r>
              <a:rPr lang="en-US" sz="32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a:t>
            </a:r>
            <a:endParaRPr lang="en-US" sz="3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a:p>
            <a:pPr>
              <a:defRPr/>
            </a:pPr>
            <a:r>
              <a:rPr lang="en-US" b="1" dirty="0">
                <a:solidFill>
                  <a:srgbClr val="002060"/>
                </a:solidFill>
                <a:latin typeface="NikoshBAN" pitchFamily="2" charset="0"/>
                <a:cs typeface="NikoshBAN" pitchFamily="2" charset="0"/>
              </a:rPr>
              <a:t>             </a:t>
            </a:r>
            <a:r>
              <a:rPr lang="bn-BD" sz="2000" b="1" dirty="0" smtClean="0">
                <a:solidFill>
                  <a:srgbClr val="002060"/>
                </a:solidFill>
                <a:latin typeface="NikoshBAN" pitchFamily="2" charset="0"/>
                <a:cs typeface="NikoshBAN" pitchFamily="2" charset="0"/>
              </a:rPr>
              <a:t>বিষয়ঃ</a:t>
            </a:r>
            <a:r>
              <a:rPr lang="en-US" sz="2000" b="1" dirty="0" smtClean="0">
                <a:solidFill>
                  <a:srgbClr val="002060"/>
                </a:solidFill>
                <a:latin typeface="NikoshBAN" pitchFamily="2" charset="0"/>
                <a:cs typeface="NikoshBAN" pitchFamily="2" charset="0"/>
              </a:rPr>
              <a:t> </a:t>
            </a:r>
            <a:r>
              <a:rPr lang="en-US" sz="2000" b="1" dirty="0" err="1" smtClean="0">
                <a:solidFill>
                  <a:srgbClr val="002060"/>
                </a:solidFill>
                <a:latin typeface="NikoshBAN" pitchFamily="2" charset="0"/>
                <a:cs typeface="NikoshBAN" pitchFamily="2" charset="0"/>
              </a:rPr>
              <a:t>পদার্থ</a:t>
            </a:r>
            <a:r>
              <a:rPr lang="bn-BD" sz="2000" b="1" dirty="0" smtClean="0">
                <a:solidFill>
                  <a:srgbClr val="002060"/>
                </a:solidFill>
                <a:latin typeface="NikoshBAN" pitchFamily="2" charset="0"/>
                <a:cs typeface="NikoshBAN" pitchFamily="2" charset="0"/>
              </a:rPr>
              <a:t> </a:t>
            </a:r>
            <a:r>
              <a:rPr lang="en-US" sz="2000" b="1" dirty="0" err="1" smtClean="0">
                <a:solidFill>
                  <a:srgbClr val="002060"/>
                </a:solidFill>
                <a:latin typeface="NikoshBAN" pitchFamily="2" charset="0"/>
                <a:cs typeface="NikoshBAN" pitchFamily="2" charset="0"/>
              </a:rPr>
              <a:t>বিজ্ঞান</a:t>
            </a:r>
            <a:r>
              <a:rPr lang="en-US" sz="2000" b="1" dirty="0" smtClean="0">
                <a:solidFill>
                  <a:srgbClr val="002060"/>
                </a:solidFill>
                <a:latin typeface="NikoshBAN" pitchFamily="2" charset="0"/>
                <a:cs typeface="NikoshBAN" pitchFamily="2" charset="0"/>
              </a:rPr>
              <a:t>-১ </a:t>
            </a:r>
            <a:endParaRPr lang="en-US" sz="2000" b="1" dirty="0">
              <a:solidFill>
                <a:srgbClr val="002060"/>
              </a:solidFill>
              <a:latin typeface="NikoshBAN" pitchFamily="2" charset="0"/>
              <a:cs typeface="NikoshBAN" pitchFamily="2" charset="0"/>
            </a:endParaRPr>
          </a:p>
          <a:p>
            <a:pPr>
              <a:defRPr/>
            </a:pPr>
            <a:r>
              <a:rPr lang="en-US" sz="2000" b="1" dirty="0">
                <a:solidFill>
                  <a:srgbClr val="002060"/>
                </a:solidFill>
                <a:latin typeface="NikoshBAN" pitchFamily="2" charset="0"/>
                <a:cs typeface="NikoshBAN" pitchFamily="2" charset="0"/>
              </a:rPr>
              <a:t>            </a:t>
            </a:r>
            <a:r>
              <a:rPr lang="bn-BD" sz="2000" b="1" dirty="0" smtClean="0">
                <a:solidFill>
                  <a:srgbClr val="002060"/>
                </a:solidFill>
                <a:latin typeface="NikoshBAN" pitchFamily="2" charset="0"/>
                <a:cs typeface="NikoshBAN" pitchFamily="2" charset="0"/>
              </a:rPr>
              <a:t>অধ্যায়ঃ</a:t>
            </a:r>
            <a:r>
              <a:rPr lang="en-US" sz="2000" b="1" dirty="0" smtClean="0">
                <a:solidFill>
                  <a:srgbClr val="002060"/>
                </a:solidFill>
                <a:latin typeface="NikoshBAN" pitchFamily="2" charset="0"/>
                <a:cs typeface="NikoshBAN" pitchFamily="2" charset="0"/>
              </a:rPr>
              <a:t> ০</a:t>
            </a:r>
            <a:r>
              <a:rPr lang="bn-IN" sz="2000" b="1" dirty="0" smtClean="0">
                <a:solidFill>
                  <a:srgbClr val="002060"/>
                </a:solidFill>
                <a:latin typeface="NikoshBAN" pitchFamily="2" charset="0"/>
                <a:cs typeface="NikoshBAN" pitchFamily="2" charset="0"/>
              </a:rPr>
              <a:t>1 </a:t>
            </a:r>
            <a:r>
              <a:rPr lang="en-US" sz="2000" b="1" dirty="0" smtClean="0">
                <a:solidFill>
                  <a:srgbClr val="002060"/>
                </a:solidFill>
                <a:latin typeface="NikoshBAN" pitchFamily="2" charset="0"/>
                <a:cs typeface="NikoshBAN" pitchFamily="2" charset="0"/>
              </a:rPr>
              <a:t>  </a:t>
            </a:r>
            <a:r>
              <a:rPr lang="bn-BD" sz="2000" b="1" dirty="0" smtClean="0">
                <a:solidFill>
                  <a:srgbClr val="002060"/>
                </a:solidFill>
                <a:latin typeface="NikoshBAN" pitchFamily="2" charset="0"/>
                <a:cs typeface="NikoshBAN" pitchFamily="2" charset="0"/>
              </a:rPr>
              <a:t> </a:t>
            </a:r>
            <a:endParaRPr lang="en-US" sz="2000" b="1" dirty="0">
              <a:solidFill>
                <a:srgbClr val="002060"/>
              </a:solidFill>
              <a:latin typeface="NikoshBAN" pitchFamily="2" charset="0"/>
              <a:cs typeface="NikoshBAN" pitchFamily="2" charset="0"/>
            </a:endParaRPr>
          </a:p>
          <a:p>
            <a:pPr>
              <a:defRPr/>
            </a:pPr>
            <a:r>
              <a:rPr lang="en-US" sz="2000" b="1" dirty="0">
                <a:solidFill>
                  <a:srgbClr val="002060"/>
                </a:solidFill>
                <a:latin typeface="NikoshBAN" pitchFamily="2" charset="0"/>
                <a:cs typeface="NikoshBAN" pitchFamily="2" charset="0"/>
              </a:rPr>
              <a:t>             </a:t>
            </a:r>
            <a:r>
              <a:rPr lang="bn-BD" sz="2000" b="1" dirty="0">
                <a:solidFill>
                  <a:srgbClr val="002060"/>
                </a:solidFill>
                <a:latin typeface="NikoshBAN" pitchFamily="2" charset="0"/>
                <a:cs typeface="NikoshBAN" pitchFamily="2" charset="0"/>
              </a:rPr>
              <a:t>সময়ঃ </a:t>
            </a:r>
            <a:r>
              <a:rPr lang="en-US" sz="2000" b="1" dirty="0" smtClean="0">
                <a:solidFill>
                  <a:srgbClr val="002060"/>
                </a:solidFill>
                <a:latin typeface="NikoshBAN" pitchFamily="2" charset="0"/>
                <a:cs typeface="NikoshBAN" pitchFamily="2" charset="0"/>
              </a:rPr>
              <a:t>৯০ </a:t>
            </a:r>
            <a:r>
              <a:rPr lang="bn-BD" sz="2000" b="1" dirty="0" smtClean="0">
                <a:solidFill>
                  <a:srgbClr val="002060"/>
                </a:solidFill>
                <a:latin typeface="NikoshBAN" pitchFamily="2" charset="0"/>
                <a:cs typeface="NikoshBAN" pitchFamily="2" charset="0"/>
              </a:rPr>
              <a:t>মিনিট  </a:t>
            </a:r>
            <a:endParaRPr lang="bn-BD" sz="2000" b="1" dirty="0">
              <a:solidFill>
                <a:srgbClr val="002060"/>
              </a:solidFill>
              <a:latin typeface="NikoshBAN" pitchFamily="2" charset="0"/>
              <a:cs typeface="NikoshBAN" pitchFamily="2" charset="0"/>
            </a:endParaRPr>
          </a:p>
          <a:p>
            <a:pPr>
              <a:defRPr/>
            </a:pPr>
            <a:endParaRPr lang="bn-BD" b="1" dirty="0">
              <a:solidFill>
                <a:srgbClr val="002060"/>
              </a:solidFill>
              <a:latin typeface="NikoshBAN" pitchFamily="2" charset="0"/>
              <a:cs typeface="NikoshBAN" pitchFamily="2"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0151" y="1713746"/>
            <a:ext cx="1606732" cy="1639054"/>
          </a:xfrm>
          <a:prstGeom prst="ellipse">
            <a:avLst/>
          </a:prstGeom>
          <a:ln>
            <a:noFill/>
          </a:ln>
          <a:effectLst>
            <a:softEdge rad="112500"/>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651" t="3334" r="6146" b="3055"/>
          <a:stretch/>
        </p:blipFill>
        <p:spPr>
          <a:xfrm rot="19940062">
            <a:off x="2175840" y="4784387"/>
            <a:ext cx="541874" cy="90682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86357">
            <a:off x="6380492" y="1882665"/>
            <a:ext cx="1316442" cy="1702102"/>
          </a:xfrm>
          <a:prstGeom prst="rect">
            <a:avLst/>
          </a:prstGeom>
        </p:spPr>
      </p:pic>
      <p:sp>
        <p:nvSpPr>
          <p:cNvPr id="9" name="TextBox 8"/>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538560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2" repeatCount="indefinite"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0" fill="hold"/>
                                        <p:tgtEl>
                                          <p:spTgt spid="9"/>
                                        </p:tgtEl>
                                        <p:attrNameLst>
                                          <p:attrName>ppt_x</p:attrName>
                                        </p:attrNameLst>
                                      </p:cBhvr>
                                      <p:tavLst>
                                        <p:tav tm="0">
                                          <p:val>
                                            <p:strVal val="1+#ppt_w/2"/>
                                          </p:val>
                                        </p:tav>
                                        <p:tav tm="100000">
                                          <p:val>
                                            <p:strVal val="#ppt_x"/>
                                          </p:val>
                                        </p:tav>
                                      </p:tavLst>
                                    </p:anim>
                                    <p:anim calcmode="lin" valueType="num">
                                      <p:cBhvr additive="base">
                                        <p:cTn id="14" dur="5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09507">
            <a:off x="713043" y="689066"/>
            <a:ext cx="2823165" cy="22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07953">
            <a:off x="871294" y="684285"/>
            <a:ext cx="2468563"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98" y="3221478"/>
            <a:ext cx="5257800"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8285" y="567892"/>
            <a:ext cx="6065159" cy="3416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9958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9300" y="457200"/>
            <a:ext cx="6534150" cy="23083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bn-IN" sz="40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Arial"/>
              </a:rPr>
              <a:t> </a:t>
            </a:r>
            <a:r>
              <a:rPr lang="bn-IN"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rPr>
              <a:t>আল্লাহ্‌ আমাদের উপর সহায় হউন</a:t>
            </a:r>
          </a:p>
          <a:p>
            <a:pPr>
              <a:defRPr/>
            </a:pPr>
            <a:r>
              <a:rPr lang="bn-IN"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rPr>
              <a:t>            আজ এ পর্যন্তই</a:t>
            </a:r>
          </a:p>
          <a:p>
            <a:pPr>
              <a:defRPr/>
            </a:pPr>
            <a:r>
              <a:rPr lang="bn-IN"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rPr>
              <a:t>            খোদা হাফেজ।</a:t>
            </a:r>
            <a:endParaRPr lang="en-US"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2533651"/>
            <a:ext cx="6934200" cy="409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66345916"/>
      </p:ext>
    </p:extLst>
  </p:cSld>
  <p:clrMapOvr>
    <a:masterClrMapping/>
  </p:clrMapOvr>
  <mc:AlternateContent xmlns:mc="http://schemas.openxmlformats.org/markup-compatibility/2006" xmlns:p14="http://schemas.microsoft.com/office/powerpoint/2010/main">
    <mc:Choice Requires="p14">
      <p:transition spd="slow" p14:dur="2000" advTm="30000">
        <p14:flip dir="r"/>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nodeType="afterGroup">
                            <p:stCondLst>
                              <p:cond delay="2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500"/>
                            </p:stCondLst>
                            <p:childTnLst>
                              <p:par>
                                <p:cTn id="15" presetID="22" presetClass="emph" presetSubtype="0" repeatCount="indefinite" fill="hold" grpId="0" nodeType="afterEffect">
                                  <p:stCondLst>
                                    <p:cond delay="0"/>
                                  </p:stCondLst>
                                  <p:childTnLst>
                                    <p:animClr clrSpc="hsl" dir="cw">
                                      <p:cBhvr override="childStyle">
                                        <p:cTn id="16" dur="500" fill="hold"/>
                                        <p:tgtEl>
                                          <p:spTgt spid="2"/>
                                        </p:tgtEl>
                                        <p:attrNameLst>
                                          <p:attrName>style.color</p:attrName>
                                        </p:attrNameLst>
                                      </p:cBhvr>
                                      <p:by>
                                        <p:hsl h="-7200000" s="0" l="0"/>
                                      </p:by>
                                    </p:animClr>
                                    <p:animClr clrSpc="hsl" dir="cw">
                                      <p:cBhvr>
                                        <p:cTn id="17" dur="500" fill="hold"/>
                                        <p:tgtEl>
                                          <p:spTgt spid="2"/>
                                        </p:tgtEl>
                                        <p:attrNameLst>
                                          <p:attrName>fillcolor</p:attrName>
                                        </p:attrNameLst>
                                      </p:cBhvr>
                                      <p:by>
                                        <p:hsl h="-7200000" s="0" l="0"/>
                                      </p:by>
                                    </p:animClr>
                                    <p:animClr clrSpc="hsl" dir="cw">
                                      <p:cBhvr>
                                        <p:cTn id="18" dur="500" fill="hold"/>
                                        <p:tgtEl>
                                          <p:spTgt spid="2"/>
                                        </p:tgtEl>
                                        <p:attrNameLst>
                                          <p:attrName>stroke.color</p:attrName>
                                        </p:attrNameLst>
                                      </p:cBhvr>
                                      <p:by>
                                        <p:hsl h="-7200000" s="0" l="0"/>
                                      </p:by>
                                    </p:animClr>
                                    <p:set>
                                      <p:cBhvr>
                                        <p:cTn id="1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491599" y="5567082"/>
            <a:ext cx="5562600" cy="762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bn-BD" sz="3600" dirty="0" smtClean="0">
                <a:solidFill>
                  <a:schemeClr val="tx1"/>
                </a:solidFill>
                <a:latin typeface="NikoshBAN" pitchFamily="2" charset="0"/>
                <a:cs typeface="NikoshBAN" pitchFamily="2" charset="0"/>
              </a:rPr>
              <a:t>উপরের যন্ত্র</a:t>
            </a:r>
            <a:r>
              <a:rPr lang="bn-IN" sz="3600" dirty="0" smtClean="0">
                <a:solidFill>
                  <a:schemeClr val="tx1"/>
                </a:solidFill>
                <a:latin typeface="NikoshBAN" pitchFamily="2" charset="0"/>
                <a:cs typeface="NikoshBAN" pitchFamily="2" charset="0"/>
              </a:rPr>
              <a:t>টি</a:t>
            </a:r>
            <a:r>
              <a:rPr lang="bn-BD" sz="3600" dirty="0" smtClean="0">
                <a:solidFill>
                  <a:schemeClr val="tx1"/>
                </a:solidFill>
                <a:latin typeface="NikoshBAN" pitchFamily="2" charset="0"/>
                <a:cs typeface="NikoshBAN" pitchFamily="2" charset="0"/>
              </a:rPr>
              <a:t> ব্যবহৃত হয় . . .  </a:t>
            </a:r>
            <a:endParaRPr lang="en-US" sz="3600" dirty="0">
              <a:solidFill>
                <a:schemeClr val="tx1"/>
              </a:solidFill>
              <a:latin typeface="NikoshBAN" pitchFamily="2" charset="0"/>
              <a:cs typeface="NikoshBAN" pitchFamily="2" charset="0"/>
            </a:endParaRPr>
          </a:p>
        </p:txBody>
      </p:sp>
      <p:sp>
        <p:nvSpPr>
          <p:cNvPr id="15" name="Rectangle 14"/>
          <p:cNvSpPr/>
          <p:nvPr/>
        </p:nvSpPr>
        <p:spPr>
          <a:xfrm>
            <a:off x="2491599" y="5565161"/>
            <a:ext cx="5562600" cy="762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bn-BD" sz="3600" dirty="0" smtClean="0">
                <a:solidFill>
                  <a:schemeClr val="tx1"/>
                </a:solidFill>
                <a:latin typeface="NikoshBAN" pitchFamily="2" charset="0"/>
                <a:cs typeface="NikoshBAN" pitchFamily="2" charset="0"/>
              </a:rPr>
              <a:t>পরিমাপের কাজে  </a:t>
            </a:r>
            <a:endParaRPr lang="en-US" sz="3600" dirty="0">
              <a:solidFill>
                <a:schemeClr val="tx1"/>
              </a:solidFill>
              <a:latin typeface="NikoshBAN" pitchFamily="2" charset="0"/>
              <a:cs typeface="NikoshBAN" pitchFamily="2" charset="0"/>
            </a:endParaRPr>
          </a:p>
        </p:txBody>
      </p:sp>
      <p:sp>
        <p:nvSpPr>
          <p:cNvPr id="14" name="Rectangle 13"/>
          <p:cNvSpPr/>
          <p:nvPr/>
        </p:nvSpPr>
        <p:spPr>
          <a:xfrm>
            <a:off x="3912506" y="4953000"/>
            <a:ext cx="2743200" cy="6096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bn-IN" sz="3600" dirty="0" smtClean="0">
                <a:solidFill>
                  <a:schemeClr val="tx1"/>
                </a:solidFill>
                <a:latin typeface="NikoshBAN" pitchFamily="2" charset="0"/>
                <a:cs typeface="NikoshBAN" pitchFamily="2" charset="0"/>
              </a:rPr>
              <a:t>য</a:t>
            </a:r>
            <a:r>
              <a:rPr lang="en-US" sz="3600" dirty="0" err="1" smtClean="0">
                <a:solidFill>
                  <a:schemeClr val="tx1"/>
                </a:solidFill>
                <a:latin typeface="NikoshBAN" pitchFamily="2" charset="0"/>
                <a:cs typeface="NikoshBAN" pitchFamily="2" charset="0"/>
              </a:rPr>
              <a:t>ন্ত্রটির</a:t>
            </a:r>
            <a:r>
              <a:rPr lang="en-US" sz="3600" dirty="0" smtClean="0">
                <a:solidFill>
                  <a:schemeClr val="tx1"/>
                </a:solidFill>
                <a:latin typeface="NikoshBAN" pitchFamily="2" charset="0"/>
                <a:cs typeface="NikoshBAN" pitchFamily="2" charset="0"/>
              </a:rPr>
              <a:t> </a:t>
            </a:r>
            <a:r>
              <a:rPr lang="en-US" sz="3600" dirty="0" err="1" smtClean="0">
                <a:solidFill>
                  <a:schemeClr val="tx1"/>
                </a:solidFill>
                <a:latin typeface="NikoshBAN" pitchFamily="2" charset="0"/>
                <a:cs typeface="NikoshBAN" pitchFamily="2" charset="0"/>
              </a:rPr>
              <a:t>নাম</a:t>
            </a:r>
            <a:r>
              <a:rPr lang="en-US" sz="3600" dirty="0" smtClean="0">
                <a:solidFill>
                  <a:schemeClr val="tx1"/>
                </a:solidFill>
                <a:latin typeface="NikoshBAN" pitchFamily="2" charset="0"/>
                <a:cs typeface="NikoshBAN" pitchFamily="2" charset="0"/>
              </a:rPr>
              <a:t> </a:t>
            </a:r>
            <a:r>
              <a:rPr lang="en-US" sz="3600" dirty="0" err="1" smtClean="0">
                <a:solidFill>
                  <a:schemeClr val="tx1"/>
                </a:solidFill>
                <a:latin typeface="NikoshBAN" pitchFamily="2" charset="0"/>
                <a:cs typeface="NikoshBAN" pitchFamily="2" charset="0"/>
              </a:rPr>
              <a:t>কি</a:t>
            </a:r>
            <a:r>
              <a:rPr lang="en-US" sz="3600" dirty="0" smtClean="0">
                <a:solidFill>
                  <a:schemeClr val="tx1"/>
                </a:solidFill>
                <a:latin typeface="NikoshBAN" pitchFamily="2" charset="0"/>
                <a:cs typeface="NikoshBAN" pitchFamily="2" charset="0"/>
              </a:rPr>
              <a:t>?</a:t>
            </a:r>
            <a:r>
              <a:rPr lang="bn-BD" sz="3600" dirty="0" smtClean="0">
                <a:solidFill>
                  <a:schemeClr val="tx1"/>
                </a:solidFill>
                <a:latin typeface="NikoshBAN" pitchFamily="2" charset="0"/>
                <a:cs typeface="NikoshBAN" pitchFamily="2" charset="0"/>
              </a:rPr>
              <a:t>  </a:t>
            </a:r>
            <a:endParaRPr lang="en-US" sz="3600" dirty="0">
              <a:solidFill>
                <a:schemeClr val="tx1"/>
              </a:solidFill>
              <a:latin typeface="NikoshBAN" pitchFamily="2" charset="0"/>
              <a:cs typeface="NikoshBAN" pitchFamily="2" charset="0"/>
            </a:endParaRPr>
          </a:p>
        </p:txBody>
      </p:sp>
      <p:sp>
        <p:nvSpPr>
          <p:cNvPr id="16" name="Rectangle 15"/>
          <p:cNvSpPr/>
          <p:nvPr/>
        </p:nvSpPr>
        <p:spPr>
          <a:xfrm>
            <a:off x="3912506" y="4942114"/>
            <a:ext cx="2743200" cy="6096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smtClean="0">
                <a:solidFill>
                  <a:schemeClr val="tx1"/>
                </a:solidFill>
                <a:latin typeface="NikoshBAN" pitchFamily="2" charset="0"/>
                <a:cs typeface="NikoshBAN" pitchFamily="2" charset="0"/>
              </a:rPr>
              <a:t>স্ফেরোমিটার</a:t>
            </a:r>
            <a:r>
              <a:rPr lang="bn-BD" sz="3600" dirty="0" smtClean="0">
                <a:solidFill>
                  <a:schemeClr val="tx1"/>
                </a:solidFill>
                <a:latin typeface="NikoshBAN" pitchFamily="2" charset="0"/>
                <a:cs typeface="NikoshBAN" pitchFamily="2" charset="0"/>
              </a:rPr>
              <a:t>  </a:t>
            </a:r>
            <a:endParaRPr lang="en-US" sz="3600" dirty="0">
              <a:solidFill>
                <a:schemeClr val="tx1"/>
              </a:solidFill>
              <a:latin typeface="NikoshBAN" pitchFamily="2" charset="0"/>
              <a:cs typeface="NikoshBAN" pitchFamily="2" charset="0"/>
            </a:endParaRPr>
          </a:p>
        </p:txBody>
      </p:sp>
      <p:pic>
        <p:nvPicPr>
          <p:cNvPr id="7" name="Picture 4" descr="SPHEROMETER SINGLE DISC - Sterling Mfg.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49" y="282388"/>
            <a:ext cx="5653900" cy="46680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Righ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Righ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trips(downRight)">
                                      <p:cBhvr>
                                        <p:cTn id="27" dur="500"/>
                                        <p:tgtEl>
                                          <p:spTgt spid="15"/>
                                        </p:tgtEl>
                                      </p:cBhvr>
                                    </p:animEffect>
                                  </p:childTnLst>
                                </p:cTn>
                              </p:par>
                            </p:childTnLst>
                          </p:cTn>
                        </p:par>
                        <p:par>
                          <p:cTn id="28" fill="hold">
                            <p:stCondLst>
                              <p:cond delay="500"/>
                            </p:stCondLst>
                            <p:childTnLst>
                              <p:par>
                                <p:cTn id="29" presetID="2" presetClass="entr" presetSubtype="2" repeatCount="indefinite"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0" fill="hold"/>
                                        <p:tgtEl>
                                          <p:spTgt spid="8"/>
                                        </p:tgtEl>
                                        <p:attrNameLst>
                                          <p:attrName>ppt_x</p:attrName>
                                        </p:attrNameLst>
                                      </p:cBhvr>
                                      <p:tavLst>
                                        <p:tav tm="0">
                                          <p:val>
                                            <p:strVal val="1+#ppt_w/2"/>
                                          </p:val>
                                        </p:tav>
                                        <p:tav tm="100000">
                                          <p:val>
                                            <p:strVal val="#ppt_x"/>
                                          </p:val>
                                        </p:tav>
                                      </p:tavLst>
                                    </p:anim>
                                    <p:anim calcmode="lin" valueType="num">
                                      <p:cBhvr additive="base">
                                        <p:cTn id="32" dur="5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4" grpId="0" animBg="1"/>
      <p:bldP spid="1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618351" y="260951"/>
            <a:ext cx="4953000" cy="830997"/>
          </a:xfrm>
          <a:prstGeom prst="rect">
            <a:avLst/>
          </a:prstGeom>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r>
              <a:rPr lang="en-US" sz="4800" b="1" dirty="0" err="1">
                <a:ln/>
                <a:solidFill>
                  <a:srgbClr val="002060"/>
                </a:solidFill>
                <a:latin typeface="NikoshBAN" pitchFamily="2" charset="0"/>
                <a:cs typeface="NikoshBAN" pitchFamily="2" charset="0"/>
              </a:rPr>
              <a:t>আজকের</a:t>
            </a:r>
            <a:r>
              <a:rPr lang="en-US" sz="4800" b="1" dirty="0">
                <a:ln/>
                <a:solidFill>
                  <a:srgbClr val="002060"/>
                </a:solidFill>
                <a:latin typeface="NikoshBAN" pitchFamily="2" charset="0"/>
                <a:cs typeface="NikoshBAN" pitchFamily="2" charset="0"/>
              </a:rPr>
              <a:t> </a:t>
            </a:r>
            <a:r>
              <a:rPr lang="en-US" sz="4800" b="1" dirty="0" err="1">
                <a:ln/>
                <a:solidFill>
                  <a:srgbClr val="002060"/>
                </a:solidFill>
                <a:latin typeface="NikoshBAN" pitchFamily="2" charset="0"/>
                <a:cs typeface="NikoshBAN" pitchFamily="2" charset="0"/>
              </a:rPr>
              <a:t>পাঠ</a:t>
            </a:r>
            <a:r>
              <a:rPr lang="en-US" sz="4800" b="1" dirty="0">
                <a:ln/>
                <a:solidFill>
                  <a:srgbClr val="002060"/>
                </a:solidFill>
                <a:latin typeface="NikoshBAN" pitchFamily="2" charset="0"/>
                <a:cs typeface="NikoshBAN" pitchFamily="2" charset="0"/>
              </a:rPr>
              <a:t> </a:t>
            </a:r>
            <a:r>
              <a:rPr lang="en-US" sz="4800" b="1" dirty="0" err="1">
                <a:ln/>
                <a:solidFill>
                  <a:srgbClr val="002060"/>
                </a:solidFill>
                <a:latin typeface="NikoshBAN" pitchFamily="2" charset="0"/>
                <a:cs typeface="NikoshBAN" pitchFamily="2" charset="0"/>
              </a:rPr>
              <a:t>শিরোনাম</a:t>
            </a:r>
            <a:r>
              <a:rPr lang="en-US" sz="4800" b="1" dirty="0">
                <a:ln/>
                <a:solidFill>
                  <a:srgbClr val="002060"/>
                </a:solidFill>
                <a:latin typeface="NikoshBAN" pitchFamily="2" charset="0"/>
                <a:cs typeface="NikoshBAN" pitchFamily="2" charset="0"/>
              </a:rPr>
              <a:t> </a:t>
            </a:r>
          </a:p>
        </p:txBody>
      </p:sp>
      <p:sp>
        <p:nvSpPr>
          <p:cNvPr id="6" name="TextBox 5"/>
          <p:cNvSpPr txBox="1"/>
          <p:nvPr/>
        </p:nvSpPr>
        <p:spPr>
          <a:xfrm>
            <a:off x="4172738" y="1219200"/>
            <a:ext cx="5844225" cy="132343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bn-IN" sz="4000" b="1" dirty="0" smtClean="0">
                <a:ln w="11430"/>
                <a:solidFill>
                  <a:srgbClr val="CC0066"/>
                </a:solidFill>
                <a:effectLst>
                  <a:outerShdw blurRad="50800" dist="39000" dir="5460000" algn="tl">
                    <a:srgbClr val="000000">
                      <a:alpha val="38000"/>
                    </a:srgbClr>
                  </a:outerShdw>
                </a:effectLst>
                <a:latin typeface="NikoshBAN" pitchFamily="2" charset="0"/>
                <a:cs typeface="NikoshBAN" pitchFamily="2" charset="0"/>
              </a:rPr>
              <a:t>স্ফেরোমিটারের সাহায্যে একটি উত্তল পৃষ্ঠের বক্রতার ব্যাসার্ধ নির্ণয়। </a:t>
            </a:r>
            <a:endParaRPr lang="bn-IN" sz="54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endParaRPr>
          </a:p>
        </p:txBody>
      </p:sp>
      <p:sp>
        <p:nvSpPr>
          <p:cNvPr id="9" name="TextBox 8"/>
          <p:cNvSpPr txBox="1"/>
          <p:nvPr/>
        </p:nvSpPr>
        <p:spPr>
          <a:xfrm>
            <a:off x="-10248899" y="6189785"/>
            <a:ext cx="10262967"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custDataLst>
      <p:tags r:id="rId1"/>
    </p:custDataLst>
    <p:extLst>
      <p:ext uri="{BB962C8B-B14F-4D97-AF65-F5344CB8AC3E}">
        <p14:creationId xmlns:p14="http://schemas.microsoft.com/office/powerpoint/2010/main" val="2981858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par>
                          <p:cTn id="13" fill="hold" nodeType="withGroup">
                            <p:stCondLst>
                              <p:cond delay="2000"/>
                            </p:stCondLst>
                            <p:childTnLst>
                              <p:par>
                                <p:cTn id="14" presetID="22" presetClass="emph" presetSubtype="0" repeatCount="indefinite" fill="hold" grpId="0" nodeType="afterEffect">
                                  <p:stCondLst>
                                    <p:cond delay="0"/>
                                  </p:stCondLst>
                                  <p:childTnLst>
                                    <p:animClr clrSpc="hsl" dir="cw">
                                      <p:cBhvr override="childStyle">
                                        <p:cTn id="15" dur="500" fill="hold"/>
                                        <p:tgtEl>
                                          <p:spTgt spid="3"/>
                                        </p:tgtEl>
                                        <p:attrNameLst>
                                          <p:attrName>style.color</p:attrName>
                                        </p:attrNameLst>
                                      </p:cBhvr>
                                      <p:by>
                                        <p:hsl h="-7200000" s="0" l="0"/>
                                      </p:by>
                                    </p:animClr>
                                    <p:animClr clrSpc="hsl" dir="cw">
                                      <p:cBhvr>
                                        <p:cTn id="16" dur="500" fill="hold"/>
                                        <p:tgtEl>
                                          <p:spTgt spid="3"/>
                                        </p:tgtEl>
                                        <p:attrNameLst>
                                          <p:attrName>fillcolor</p:attrName>
                                        </p:attrNameLst>
                                      </p:cBhvr>
                                      <p:by>
                                        <p:hsl h="-7200000" s="0" l="0"/>
                                      </p:by>
                                    </p:animClr>
                                    <p:animClr clrSpc="hsl" dir="cw">
                                      <p:cBhvr>
                                        <p:cTn id="17" dur="500" fill="hold"/>
                                        <p:tgtEl>
                                          <p:spTgt spid="3"/>
                                        </p:tgtEl>
                                        <p:attrNameLst>
                                          <p:attrName>stroke.color</p:attrName>
                                        </p:attrNameLst>
                                      </p:cBhvr>
                                      <p:by>
                                        <p:hsl h="-7200000" s="0" l="0"/>
                                      </p:by>
                                    </p:animClr>
                                    <p:set>
                                      <p:cBhvr>
                                        <p:cTn id="18" dur="500" fill="hold"/>
                                        <p:tgtEl>
                                          <p:spTgt spid="3"/>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par>
                          <p:cTn id="24" fill="hold">
                            <p:stCondLst>
                              <p:cond delay="2000"/>
                            </p:stCondLst>
                            <p:childTnLst>
                              <p:par>
                                <p:cTn id="25" presetID="22" presetClass="emph" presetSubtype="0" repeatCount="indefinite" fill="hold" grpId="0" nodeType="afterEffect">
                                  <p:stCondLst>
                                    <p:cond delay="0"/>
                                  </p:stCondLst>
                                  <p:childTnLst>
                                    <p:animClr clrSpc="hsl" dir="cw">
                                      <p:cBhvr override="childStyle">
                                        <p:cTn id="26" dur="500" fill="hold"/>
                                        <p:tgtEl>
                                          <p:spTgt spid="6"/>
                                        </p:tgtEl>
                                        <p:attrNameLst>
                                          <p:attrName>style.color</p:attrName>
                                        </p:attrNameLst>
                                      </p:cBhvr>
                                      <p:by>
                                        <p:hsl h="-7200000" s="0" l="0"/>
                                      </p:by>
                                    </p:animClr>
                                    <p:animClr clrSpc="hsl" dir="cw">
                                      <p:cBhvr>
                                        <p:cTn id="27" dur="500" fill="hold"/>
                                        <p:tgtEl>
                                          <p:spTgt spid="6"/>
                                        </p:tgtEl>
                                        <p:attrNameLst>
                                          <p:attrName>fillcolor</p:attrName>
                                        </p:attrNameLst>
                                      </p:cBhvr>
                                      <p:by>
                                        <p:hsl h="-7200000" s="0" l="0"/>
                                      </p:by>
                                    </p:animClr>
                                    <p:animClr clrSpc="hsl" dir="cw">
                                      <p:cBhvr>
                                        <p:cTn id="28" dur="500" fill="hold"/>
                                        <p:tgtEl>
                                          <p:spTgt spid="6"/>
                                        </p:tgtEl>
                                        <p:attrNameLst>
                                          <p:attrName>stroke.color</p:attrName>
                                        </p:attrNameLst>
                                      </p:cBhvr>
                                      <p:by>
                                        <p:hsl h="-7200000" s="0" l="0"/>
                                      </p:by>
                                    </p:animClr>
                                    <p:set>
                                      <p:cBhvr>
                                        <p:cTn id="29" dur="500" fill="hold"/>
                                        <p:tgtEl>
                                          <p:spTgt spid="6"/>
                                        </p:tgtEl>
                                        <p:attrNameLst>
                                          <p:attrName>fill.type</p:attrName>
                                        </p:attrNameLst>
                                      </p:cBhvr>
                                      <p:to>
                                        <p:strVal val="solid"/>
                                      </p:to>
                                    </p:set>
                                  </p:childTnLst>
                                </p:cTn>
                              </p:par>
                            </p:childTnLst>
                          </p:cTn>
                        </p:par>
                        <p:par>
                          <p:cTn id="30" fill="hold">
                            <p:stCondLst>
                              <p:cond delay="2500"/>
                            </p:stCondLst>
                            <p:childTnLst>
                              <p:par>
                                <p:cTn id="31" presetID="2" presetClass="entr" presetSubtype="2" repeatCount="indefinite"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0" fill="hold"/>
                                        <p:tgtEl>
                                          <p:spTgt spid="9"/>
                                        </p:tgtEl>
                                        <p:attrNameLst>
                                          <p:attrName>ppt_x</p:attrName>
                                        </p:attrNameLst>
                                      </p:cBhvr>
                                      <p:tavLst>
                                        <p:tav tm="0">
                                          <p:val>
                                            <p:strVal val="1+#ppt_w/2"/>
                                          </p:val>
                                        </p:tav>
                                        <p:tav tm="100000">
                                          <p:val>
                                            <p:strVal val="#ppt_x"/>
                                          </p:val>
                                        </p:tav>
                                      </p:tavLst>
                                    </p:anim>
                                    <p:anim calcmode="lin" valueType="num">
                                      <p:cBhvr additive="base">
                                        <p:cTn id="34" dur="5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715877" y="1762786"/>
            <a:ext cx="6456573" cy="521118"/>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700" b="1" dirty="0" smtClean="0">
                <a:solidFill>
                  <a:srgbClr val="000000"/>
                </a:solidFill>
                <a:latin typeface="NikoshBAN" pitchFamily="2" charset="0"/>
                <a:cs typeface="NikoshBAN" pitchFamily="2" charset="0"/>
              </a:rPr>
              <a:t>স্ফেরোমিটার </a:t>
            </a:r>
            <a:r>
              <a:rPr lang="bn-IN" sz="2700" b="1" dirty="0">
                <a:solidFill>
                  <a:srgbClr val="000000"/>
                </a:solidFill>
                <a:latin typeface="NikoshBAN" pitchFamily="2" charset="0"/>
                <a:cs typeface="NikoshBAN" pitchFamily="2" charset="0"/>
              </a:rPr>
              <a:t>কী তা ব্যাখ্যা করতে পারবে</a:t>
            </a:r>
            <a:r>
              <a:rPr lang="bn-BD" sz="2700" b="1" dirty="0">
                <a:solidFill>
                  <a:srgbClr val="000000"/>
                </a:solidFill>
                <a:latin typeface="NikoshBAN" pitchFamily="2" charset="0"/>
                <a:cs typeface="NikoshBAN" pitchFamily="2" charset="0"/>
              </a:rPr>
              <a:t>।</a:t>
            </a:r>
            <a:endParaRPr lang="en-US" sz="2700" b="1" dirty="0">
              <a:solidFill>
                <a:srgbClr val="000000"/>
              </a:solidFill>
              <a:latin typeface="NikoshBAN" pitchFamily="2" charset="0"/>
              <a:cs typeface="NikoshBAN" pitchFamily="2" charset="0"/>
            </a:endParaRPr>
          </a:p>
        </p:txBody>
      </p:sp>
      <p:sp>
        <p:nvSpPr>
          <p:cNvPr id="4" name="TextBox 3"/>
          <p:cNvSpPr txBox="1">
            <a:spLocks noChangeArrowheads="1"/>
          </p:cNvSpPr>
          <p:nvPr/>
        </p:nvSpPr>
        <p:spPr bwMode="auto">
          <a:xfrm>
            <a:off x="1715876" y="2322429"/>
            <a:ext cx="6456573" cy="521118"/>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700" b="1" dirty="0" smtClean="0">
                <a:solidFill>
                  <a:srgbClr val="000000"/>
                </a:solidFill>
                <a:latin typeface="NikoshBAN" pitchFamily="2" charset="0"/>
                <a:cs typeface="NikoshBAN" pitchFamily="2" charset="0"/>
              </a:rPr>
              <a:t>গোলীয় পৃষ্ঠের বক্রতার ব্যাসার্ধ </a:t>
            </a:r>
            <a:r>
              <a:rPr lang="bn-IN" sz="2700" b="1" dirty="0">
                <a:solidFill>
                  <a:srgbClr val="000000"/>
                </a:solidFill>
                <a:latin typeface="NikoshBAN" pitchFamily="2" charset="0"/>
                <a:cs typeface="NikoshBAN" pitchFamily="2" charset="0"/>
              </a:rPr>
              <a:t>ব্যাখ্যা করতে </a:t>
            </a:r>
            <a:r>
              <a:rPr lang="bn-BD" sz="2700" b="1" dirty="0">
                <a:solidFill>
                  <a:srgbClr val="000000"/>
                </a:solidFill>
                <a:latin typeface="NikoshBAN" pitchFamily="2" charset="0"/>
                <a:cs typeface="NikoshBAN" pitchFamily="2" charset="0"/>
              </a:rPr>
              <a:t>পারবে।</a:t>
            </a:r>
            <a:endParaRPr lang="en-US" sz="2700" b="1" dirty="0">
              <a:solidFill>
                <a:srgbClr val="000000"/>
              </a:solidFill>
              <a:latin typeface="NikoshBAN" pitchFamily="2" charset="0"/>
              <a:cs typeface="NikoshBAN" pitchFamily="2" charset="0"/>
            </a:endParaRPr>
          </a:p>
        </p:txBody>
      </p:sp>
      <p:sp>
        <p:nvSpPr>
          <p:cNvPr id="6" name="TextBox 5"/>
          <p:cNvSpPr txBox="1">
            <a:spLocks noChangeArrowheads="1"/>
          </p:cNvSpPr>
          <p:nvPr/>
        </p:nvSpPr>
        <p:spPr bwMode="auto">
          <a:xfrm>
            <a:off x="2673515" y="1015773"/>
            <a:ext cx="5498930" cy="61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r>
              <a:rPr lang="bn-BD" sz="3300" b="1" dirty="0">
                <a:solidFill>
                  <a:srgbClr val="000000"/>
                </a:solidFill>
                <a:latin typeface="NikoshBAN" pitchFamily="2" charset="0"/>
                <a:cs typeface="NikoshBAN" pitchFamily="2" charset="0"/>
              </a:rPr>
              <a:t>এ পাঠ শেষে শিক্ষার্থীরা .................</a:t>
            </a:r>
            <a:endParaRPr lang="en-US" sz="3300" b="1" dirty="0">
              <a:solidFill>
                <a:srgbClr val="000000"/>
              </a:solidFill>
              <a:latin typeface="NikoshBAN" pitchFamily="2" charset="0"/>
              <a:cs typeface="NikoshBAN" pitchFamily="2" charset="0"/>
            </a:endParaRPr>
          </a:p>
        </p:txBody>
      </p:sp>
      <p:sp>
        <p:nvSpPr>
          <p:cNvPr id="7" name="TextBox 6"/>
          <p:cNvSpPr txBox="1">
            <a:spLocks noChangeArrowheads="1"/>
          </p:cNvSpPr>
          <p:nvPr/>
        </p:nvSpPr>
        <p:spPr bwMode="auto">
          <a:xfrm>
            <a:off x="1715875" y="2882072"/>
            <a:ext cx="6456573" cy="521118"/>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700" b="1" dirty="0" smtClean="0">
                <a:solidFill>
                  <a:srgbClr val="000000"/>
                </a:solidFill>
                <a:latin typeface="NikoshBAN" pitchFamily="2" charset="0"/>
                <a:cs typeface="NikoshBAN" pitchFamily="2" charset="0"/>
              </a:rPr>
              <a:t>স্ফেরোমিটারের পিচ কী তা বর্ণনা </a:t>
            </a:r>
            <a:r>
              <a:rPr lang="bn-IN" sz="2700" b="1" dirty="0">
                <a:solidFill>
                  <a:srgbClr val="000000"/>
                </a:solidFill>
                <a:latin typeface="NikoshBAN" pitchFamily="2" charset="0"/>
                <a:cs typeface="NikoshBAN" pitchFamily="2" charset="0"/>
              </a:rPr>
              <a:t>করতে পারবে</a:t>
            </a:r>
            <a:r>
              <a:rPr lang="bn-BD" sz="2700" b="1" dirty="0">
                <a:solidFill>
                  <a:srgbClr val="000000"/>
                </a:solidFill>
                <a:latin typeface="NikoshBAN" pitchFamily="2" charset="0"/>
                <a:cs typeface="NikoshBAN" pitchFamily="2" charset="0"/>
              </a:rPr>
              <a:t>।</a:t>
            </a:r>
            <a:endParaRPr lang="en-US" sz="2700" b="1" dirty="0">
              <a:solidFill>
                <a:srgbClr val="000000"/>
              </a:solidFill>
              <a:latin typeface="NikoshBAN" pitchFamily="2" charset="0"/>
              <a:cs typeface="NikoshBAN" pitchFamily="2" charset="0"/>
            </a:endParaRPr>
          </a:p>
        </p:txBody>
      </p:sp>
      <p:sp>
        <p:nvSpPr>
          <p:cNvPr id="8" name="Rounded Rectangle 7"/>
          <p:cNvSpPr/>
          <p:nvPr/>
        </p:nvSpPr>
        <p:spPr>
          <a:xfrm>
            <a:off x="3842112" y="250586"/>
            <a:ext cx="2204092" cy="726662"/>
          </a:xfrm>
          <a:prstGeom prst="roundRect">
            <a:avLst/>
          </a:prstGeom>
          <a:solidFill>
            <a:srgbClr val="00FF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r>
              <a:rPr lang="bn-IN" sz="4400" b="1" dirty="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BD" sz="4400" b="1" dirty="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শিখনফল</a:t>
            </a:r>
            <a:endParaRPr lang="en-US" sz="4400" b="1" dirty="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9" name="TextBox 8"/>
          <p:cNvSpPr txBox="1">
            <a:spLocks noChangeArrowheads="1"/>
          </p:cNvSpPr>
          <p:nvPr/>
        </p:nvSpPr>
        <p:spPr bwMode="auto">
          <a:xfrm>
            <a:off x="1715875" y="3441715"/>
            <a:ext cx="6456573" cy="521118"/>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700" b="1" dirty="0" smtClean="0">
                <a:solidFill>
                  <a:srgbClr val="000000"/>
                </a:solidFill>
                <a:latin typeface="NikoshBAN" pitchFamily="2" charset="0"/>
                <a:cs typeface="NikoshBAN" pitchFamily="2" charset="0"/>
              </a:rPr>
              <a:t>লঘিষ্ঠ গণন কাকে বলে তা </a:t>
            </a:r>
            <a:r>
              <a:rPr lang="bn-IN" sz="2700" b="1" dirty="0">
                <a:solidFill>
                  <a:srgbClr val="000000"/>
                </a:solidFill>
                <a:latin typeface="NikoshBAN" pitchFamily="2" charset="0"/>
                <a:cs typeface="NikoshBAN" pitchFamily="2" charset="0"/>
              </a:rPr>
              <a:t>বর্ণনা</a:t>
            </a:r>
            <a:r>
              <a:rPr lang="bn-BD" sz="2700" b="1" dirty="0">
                <a:solidFill>
                  <a:srgbClr val="000000"/>
                </a:solidFill>
                <a:latin typeface="NikoshBAN" pitchFamily="2" charset="0"/>
                <a:cs typeface="NikoshBAN" pitchFamily="2" charset="0"/>
              </a:rPr>
              <a:t> করতে পারবে।</a:t>
            </a:r>
            <a:endParaRPr lang="en-US" sz="2700" b="1" dirty="0">
              <a:solidFill>
                <a:srgbClr val="000000"/>
              </a:solidFill>
              <a:latin typeface="NikoshBAN" pitchFamily="2" charset="0"/>
              <a:cs typeface="NikoshBAN" pitchFamily="2"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78902">
            <a:off x="768697" y="119594"/>
            <a:ext cx="2089502" cy="140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715874" y="4001358"/>
            <a:ext cx="6456573" cy="923330"/>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700" b="1" dirty="0" smtClean="0">
                <a:solidFill>
                  <a:srgbClr val="000000"/>
                </a:solidFill>
                <a:latin typeface="NikoshBAN" pitchFamily="2" charset="0"/>
                <a:cs typeface="NikoshBAN" pitchFamily="2" charset="0"/>
              </a:rPr>
              <a:t>স্ফেরোমিটার ব্যবহার করে বক্রতার ব্যাসার্ধ নির্ণয় </a:t>
            </a:r>
            <a:r>
              <a:rPr lang="bn-BD" sz="2700" b="1" dirty="0" smtClean="0">
                <a:solidFill>
                  <a:srgbClr val="000000"/>
                </a:solidFill>
                <a:latin typeface="NikoshBAN" pitchFamily="2" charset="0"/>
                <a:cs typeface="NikoshBAN" pitchFamily="2" charset="0"/>
              </a:rPr>
              <a:t> </a:t>
            </a:r>
            <a:r>
              <a:rPr lang="bn-BD" sz="2700" b="1" dirty="0">
                <a:solidFill>
                  <a:srgbClr val="000000"/>
                </a:solidFill>
                <a:latin typeface="NikoshBAN" pitchFamily="2" charset="0"/>
                <a:cs typeface="NikoshBAN" pitchFamily="2" charset="0"/>
              </a:rPr>
              <a:t>করতে পারবে।</a:t>
            </a:r>
            <a:endParaRPr lang="en-US" sz="2700" b="1" dirty="0">
              <a:solidFill>
                <a:srgbClr val="000000"/>
              </a:solidFill>
              <a:latin typeface="NikoshBAN" pitchFamily="2" charset="0"/>
              <a:cs typeface="NikoshBAN" pitchFamily="2" charset="0"/>
            </a:endParaRPr>
          </a:p>
        </p:txBody>
      </p:sp>
      <p:sp>
        <p:nvSpPr>
          <p:cNvPr id="11" name="TextBox 10"/>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custDataLst>
      <p:tags r:id="rId1"/>
    </p:custDataLst>
    <p:extLst>
      <p:ext uri="{BB962C8B-B14F-4D97-AF65-F5344CB8AC3E}">
        <p14:creationId xmlns:p14="http://schemas.microsoft.com/office/powerpoint/2010/main" val="611007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4000">
        <p15:prstTrans prst="pageCurlDouble" invX="1"/>
      </p:transition>
    </mc:Choice>
    <mc:Fallback xmlns="">
      <p:transition spd="slow" advTm="34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55"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childTnLst>
                          </p:cTn>
                        </p:par>
                        <p:par>
                          <p:cTn id="13" fill="hold" nodeType="afterGroup">
                            <p:stCondLst>
                              <p:cond delay="1000"/>
                            </p:stCondLst>
                            <p:childTnLst>
                              <p:par>
                                <p:cTn id="14" presetID="27" presetClass="emph" presetSubtype="0" repeatCount="indefinite" fill="remove" grpId="0" nodeType="afterEffect">
                                  <p:stCondLst>
                                    <p:cond delay="0"/>
                                  </p:stCondLst>
                                  <p:childTnLst>
                                    <p:animClr clrSpc="rgb" dir="cw">
                                      <p:cBhvr override="childStyle">
                                        <p:cTn id="15" dur="250" autoRev="1" fill="remove"/>
                                        <p:tgtEl>
                                          <p:spTgt spid="8"/>
                                        </p:tgtEl>
                                        <p:attrNameLst>
                                          <p:attrName>style.color</p:attrName>
                                        </p:attrNameLst>
                                      </p:cBhvr>
                                      <p:to>
                                        <a:schemeClr val="bg1"/>
                                      </p:to>
                                    </p:animClr>
                                    <p:animClr clrSpc="rgb" dir="cw">
                                      <p:cBhvr>
                                        <p:cTn id="16" dur="250" autoRev="1" fill="remove"/>
                                        <p:tgtEl>
                                          <p:spTgt spid="8"/>
                                        </p:tgtEl>
                                        <p:attrNameLst>
                                          <p:attrName>fillcolor</p:attrName>
                                        </p:attrNameLst>
                                      </p:cBhvr>
                                      <p:to>
                                        <a:schemeClr val="bg1"/>
                                      </p:to>
                                    </p:animClr>
                                    <p:set>
                                      <p:cBhvr>
                                        <p:cTn id="17" dur="250" autoRev="1" fill="remove"/>
                                        <p:tgtEl>
                                          <p:spTgt spid="8"/>
                                        </p:tgtEl>
                                        <p:attrNameLst>
                                          <p:attrName>fill.type</p:attrName>
                                        </p:attrNameLst>
                                      </p:cBhvr>
                                      <p:to>
                                        <p:strVal val="solid"/>
                                      </p:to>
                                    </p:set>
                                    <p:set>
                                      <p:cBhvr>
                                        <p:cTn id="18" dur="250" autoRev="1" fill="remove"/>
                                        <p:tgtEl>
                                          <p:spTgt spid="8"/>
                                        </p:tgtEl>
                                        <p:attrNameLst>
                                          <p:attrName>fill.on</p:attrName>
                                        </p:attrNameLst>
                                      </p:cBhvr>
                                      <p:to>
                                        <p:strVal val="true"/>
                                      </p:to>
                                    </p:se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6" presetClass="entr" presetSubtype="16" fill="hold" grpId="0" nodeType="with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par>
                          <p:cTn id="25" fill="hold" nodeType="withGroup">
                            <p:stCondLst>
                              <p:cond delay="4500"/>
                            </p:stCondLst>
                            <p:childTnLst>
                              <p:par>
                                <p:cTn id="26" presetID="47" presetClass="entr" presetSubtype="0" fill="hold" grpId="0" nodeType="afterEffect">
                                  <p:stCondLst>
                                    <p:cond delay="0"/>
                                  </p:stCondLst>
                                  <p:iterate type="lt">
                                    <p:tmPct val="0"/>
                                  </p:iterate>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nodeType="withGroup">
                            <p:stCondLst>
                              <p:cond delay="5500"/>
                            </p:stCondLst>
                            <p:childTnLst>
                              <p:par>
                                <p:cTn id="32" presetID="47" presetClass="entr" presetSubtype="0" fill="hold" grpId="0" nodeType="afterEffect">
                                  <p:stCondLst>
                                    <p:cond delay="0"/>
                                  </p:stCondLst>
                                  <p:iterate type="lt">
                                    <p:tmPct val="0"/>
                                  </p:iterate>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par>
                          <p:cTn id="37" fill="hold" nodeType="withGroup">
                            <p:stCondLst>
                              <p:cond delay="6500"/>
                            </p:stCondLst>
                            <p:childTnLst>
                              <p:par>
                                <p:cTn id="38" presetID="47" presetClass="entr" presetSubtype="0" fill="hold" grpId="0" nodeType="afterEffect">
                                  <p:stCondLst>
                                    <p:cond delay="0"/>
                                  </p:stCondLst>
                                  <p:iterate type="lt">
                                    <p:tmPct val="0"/>
                                  </p:iterate>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nodeType="withGroup">
                            <p:stCondLst>
                              <p:cond delay="7500"/>
                            </p:stCondLst>
                            <p:childTnLst>
                              <p:par>
                                <p:cTn id="44" presetID="47" presetClass="entr" presetSubtype="0" fill="hold" grpId="0" nodeType="afterEffect">
                                  <p:stCondLst>
                                    <p:cond delay="0"/>
                                  </p:stCondLst>
                                  <p:iterate type="lt">
                                    <p:tmPct val="0"/>
                                  </p:iterate>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par>
                          <p:cTn id="49" fill="hold">
                            <p:stCondLst>
                              <p:cond delay="8500"/>
                            </p:stCondLst>
                            <p:childTnLst>
                              <p:par>
                                <p:cTn id="50" presetID="47" presetClass="entr" presetSubtype="0" fill="hold" grpId="0" nodeType="afterEffect">
                                  <p:stCondLst>
                                    <p:cond delay="0"/>
                                  </p:stCondLst>
                                  <p:iterate type="lt">
                                    <p:tmPct val="0"/>
                                  </p:iterate>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par>
                          <p:cTn id="55" fill="hold">
                            <p:stCondLst>
                              <p:cond delay="9500"/>
                            </p:stCondLst>
                            <p:childTnLst>
                              <p:par>
                                <p:cTn id="56" presetID="2" presetClass="entr" presetSubtype="2" repeatCount="indefinite"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0" fill="hold"/>
                                        <p:tgtEl>
                                          <p:spTgt spid="11"/>
                                        </p:tgtEl>
                                        <p:attrNameLst>
                                          <p:attrName>ppt_x</p:attrName>
                                        </p:attrNameLst>
                                      </p:cBhvr>
                                      <p:tavLst>
                                        <p:tav tm="0">
                                          <p:val>
                                            <p:strVal val="1+#ppt_w/2"/>
                                          </p:val>
                                        </p:tav>
                                        <p:tav tm="100000">
                                          <p:val>
                                            <p:strVal val="#ppt_x"/>
                                          </p:val>
                                        </p:tav>
                                      </p:tavLst>
                                    </p:anim>
                                    <p:anim calcmode="lin" valueType="num">
                                      <p:cBhvr additive="base">
                                        <p:cTn id="59" dur="5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animBg="1"/>
      <p:bldP spid="8" grpId="0" animBg="1"/>
      <p:bldP spid="9" grpId="0" animBg="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pherometer, Simple, Pack of 10, OPTEC : Amazon.in: Industrial &amp; Scientific"/>
          <p:cNvPicPr>
            <a:picLocks noChangeAspect="1" noChangeArrowheads="1"/>
          </p:cNvPicPr>
          <p:nvPr/>
        </p:nvPicPr>
        <p:blipFill rotWithShape="1">
          <a:blip r:embed="rId2">
            <a:extLst>
              <a:ext uri="{28A0092B-C50C-407E-A947-70E740481C1C}">
                <a14:useLocalDpi xmlns:a14="http://schemas.microsoft.com/office/drawing/2010/main" val="0"/>
              </a:ext>
            </a:extLst>
          </a:blip>
          <a:srcRect l="11829" r="10753" b="5914"/>
          <a:stretch/>
        </p:blipFill>
        <p:spPr bwMode="auto">
          <a:xfrm>
            <a:off x="44824" y="1295400"/>
            <a:ext cx="4191000" cy="38065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96891" y="419698"/>
            <a:ext cx="3048000" cy="646331"/>
          </a:xfrm>
          <a:prstGeom prst="rect">
            <a:avLst/>
          </a:prstGeom>
          <a:solidFill>
            <a:srgbClr val="00FF00"/>
          </a:solidFill>
        </p:spPr>
        <p:txBody>
          <a:bodyPr wrap="square" rtlCol="0">
            <a:spAutoFit/>
          </a:bodyPr>
          <a:lstStyle/>
          <a:p>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প্রয়োজনীয়</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600"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যন্ত্রপাতি</a:t>
            </a:r>
            <a:r>
              <a:rPr lang="en-US"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3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3" name="TextBox 2"/>
          <p:cNvSpPr txBox="1"/>
          <p:nvPr/>
        </p:nvSpPr>
        <p:spPr>
          <a:xfrm>
            <a:off x="940174" y="5203412"/>
            <a:ext cx="2400300"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bn-IN"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একটি স্ফেরোমিটার </a:t>
            </a:r>
            <a:endParaRPr lang="en-US"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5" name="TextBox 4"/>
          <p:cNvSpPr txBox="1"/>
          <p:nvPr/>
        </p:nvSpPr>
        <p:spPr>
          <a:xfrm>
            <a:off x="4416586" y="5202812"/>
            <a:ext cx="2008609"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bn-IN"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একটি উত্তল লেন্স  </a:t>
            </a:r>
            <a:endParaRPr lang="en-US"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7344761" y="5202812"/>
            <a:ext cx="2072229"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bn-IN"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একটি কাঁচ ফলক   </a:t>
            </a:r>
            <a:endParaRPr lang="en-US"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pic>
        <p:nvPicPr>
          <p:cNvPr id="7" name="Picture 2" descr="Optical convex lens, glass lens close up Stock Photo - Alam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59" t="14226" r="20334" b="28870"/>
          <a:stretch/>
        </p:blipFill>
        <p:spPr bwMode="auto">
          <a:xfrm>
            <a:off x="4214377" y="2040256"/>
            <a:ext cx="2413028" cy="16743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Dentmark Glass Slab Power Source: Manual"/>
          <p:cNvPicPr>
            <a:picLocks noChangeAspect="1" noChangeArrowheads="1"/>
          </p:cNvPicPr>
          <p:nvPr/>
        </p:nvPicPr>
        <p:blipFill rotWithShape="1">
          <a:blip r:embed="rId4">
            <a:extLst>
              <a:ext uri="{28A0092B-C50C-407E-A947-70E740481C1C}">
                <a14:useLocalDpi xmlns:a14="http://schemas.microsoft.com/office/drawing/2010/main" val="0"/>
              </a:ext>
            </a:extLst>
          </a:blip>
          <a:srcRect t="26585" b="26585"/>
          <a:stretch/>
        </p:blipFill>
        <p:spPr bwMode="auto">
          <a:xfrm>
            <a:off x="6792491" y="2133599"/>
            <a:ext cx="3176771" cy="14876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92491" y="2040256"/>
            <a:ext cx="45719" cy="7029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6792491" y="2877428"/>
            <a:ext cx="45719" cy="7438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9942368" y="2040256"/>
            <a:ext cx="45719" cy="15810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
        <p:nvSpPr>
          <p:cNvPr id="13" name="Down Arrow 12"/>
          <p:cNvSpPr/>
          <p:nvPr/>
        </p:nvSpPr>
        <p:spPr>
          <a:xfrm>
            <a:off x="5372100" y="4089976"/>
            <a:ext cx="353590" cy="1011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1638300" y="4140725"/>
            <a:ext cx="353590" cy="1011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8308331" y="3910630"/>
            <a:ext cx="353590" cy="1011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7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1" presetClass="emph" presetSubtype="0" repeatCount="indefinite" fill="hold" grpId="1" nodeType="afterEffect">
                                  <p:stCondLst>
                                    <p:cond delay="0"/>
                                  </p:stCondLst>
                                  <p:childTnLst>
                                    <p:animClr clrSpc="hsl" dir="cw">
                                      <p:cBhvr override="childStyle">
                                        <p:cTn id="10" dur="500" fill="hold"/>
                                        <p:tgtEl>
                                          <p:spTgt spid="2"/>
                                        </p:tgtEl>
                                        <p:attrNameLst>
                                          <p:attrName>style.color</p:attrName>
                                        </p:attrNameLst>
                                      </p:cBhvr>
                                      <p:by>
                                        <p:hsl h="7200000" s="0" l="0"/>
                                      </p:by>
                                    </p:animClr>
                                    <p:animClr clrSpc="hsl" dir="cw">
                                      <p:cBhvr>
                                        <p:cTn id="11" dur="500" fill="hold"/>
                                        <p:tgtEl>
                                          <p:spTgt spid="2"/>
                                        </p:tgtEl>
                                        <p:attrNameLst>
                                          <p:attrName>fillcolor</p:attrName>
                                        </p:attrNameLst>
                                      </p:cBhvr>
                                      <p:by>
                                        <p:hsl h="7200000" s="0" l="0"/>
                                      </p:by>
                                    </p:animClr>
                                    <p:animClr clrSpc="hsl" dir="cw">
                                      <p:cBhvr>
                                        <p:cTn id="12" dur="500" fill="hold"/>
                                        <p:tgtEl>
                                          <p:spTgt spid="2"/>
                                        </p:tgtEl>
                                        <p:attrNameLst>
                                          <p:attrName>stroke.color</p:attrName>
                                        </p:attrNameLst>
                                      </p:cBhvr>
                                      <p:by>
                                        <p:hsl h="7200000" s="0" l="0"/>
                                      </p:by>
                                    </p:animClr>
                                    <p:set>
                                      <p:cBhvr>
                                        <p:cTn id="13" dur="500" fill="hold"/>
                                        <p:tgtEl>
                                          <p:spTgt spid="2"/>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5602"/>
                                        </p:tgtEl>
                                        <p:attrNameLst>
                                          <p:attrName>style.visibility</p:attrName>
                                        </p:attrNameLst>
                                      </p:cBhvr>
                                      <p:to>
                                        <p:strVal val="visible"/>
                                      </p:to>
                                    </p:set>
                                    <p:animEffect transition="in" filter="circle(in)">
                                      <p:cBhvr>
                                        <p:cTn id="18" dur="2000"/>
                                        <p:tgtEl>
                                          <p:spTgt spid="25602"/>
                                        </p:tgtEl>
                                      </p:cBhvr>
                                    </p:animEffect>
                                  </p:childTnLst>
                                </p:cTn>
                              </p:par>
                            </p:childTnLst>
                          </p:cTn>
                        </p:par>
                        <p:par>
                          <p:cTn id="19" fill="hold">
                            <p:stCondLst>
                              <p:cond delay="2000"/>
                            </p:stCondLst>
                            <p:childTnLst>
                              <p:par>
                                <p:cTn id="20" presetID="22" presetClass="entr" presetSubtype="1" repeatCount="indefinite"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1000"/>
                                        <p:tgtEl>
                                          <p:spTgt spid="15"/>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par>
                          <p:cTn id="34" fill="hold">
                            <p:stCondLst>
                              <p:cond delay="2000"/>
                            </p:stCondLst>
                            <p:childTnLst>
                              <p:par>
                                <p:cTn id="35" presetID="22" presetClass="entr" presetSubtype="1" repeatCount="indefinite"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1000"/>
                                        <p:tgtEl>
                                          <p:spTgt spid="13"/>
                                        </p:tgtEl>
                                      </p:cBhvr>
                                    </p:animEffect>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circle(in)">
                                      <p:cBhvr>
                                        <p:cTn id="48" dur="2000"/>
                                        <p:tgtEl>
                                          <p:spTgt spid="8"/>
                                        </p:tgtEl>
                                      </p:cBhvr>
                                    </p:animEffect>
                                  </p:childTnLst>
                                </p:cTn>
                              </p:par>
                            </p:childTnLst>
                          </p:cTn>
                        </p:par>
                        <p:par>
                          <p:cTn id="49" fill="hold">
                            <p:stCondLst>
                              <p:cond delay="2000"/>
                            </p:stCondLst>
                            <p:childTnLst>
                              <p:par>
                                <p:cTn id="50" presetID="22" presetClass="entr" presetSubtype="1" repeatCount="indefinite"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1000"/>
                                        <p:tgtEl>
                                          <p:spTgt spid="16"/>
                                        </p:tgtEl>
                                      </p:cBhvr>
                                    </p:animEffect>
                                  </p:childTnLst>
                                </p:cTn>
                              </p:par>
                            </p:childTnLst>
                          </p:cTn>
                        </p:par>
                        <p:par>
                          <p:cTn id="53" fill="hold">
                            <p:stCondLst>
                              <p:cond delay="3000"/>
                            </p:stCondLst>
                            <p:childTnLst>
                              <p:par>
                                <p:cTn id="54" presetID="42" presetClass="entr" presetSubtype="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par>
                          <p:cTn id="59" fill="hold">
                            <p:stCondLst>
                              <p:cond delay="4000"/>
                            </p:stCondLst>
                            <p:childTnLst>
                              <p:par>
                                <p:cTn id="60" presetID="2" presetClass="entr" presetSubtype="2" repeatCount="indefinite"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0" fill="hold"/>
                                        <p:tgtEl>
                                          <p:spTgt spid="12"/>
                                        </p:tgtEl>
                                        <p:attrNameLst>
                                          <p:attrName>ppt_x</p:attrName>
                                        </p:attrNameLst>
                                      </p:cBhvr>
                                      <p:tavLst>
                                        <p:tav tm="0">
                                          <p:val>
                                            <p:strVal val="1+#ppt_w/2"/>
                                          </p:val>
                                        </p:tav>
                                        <p:tav tm="100000">
                                          <p:val>
                                            <p:strVal val="#ppt_x"/>
                                          </p:val>
                                        </p:tav>
                                      </p:tavLst>
                                    </p:anim>
                                    <p:anim calcmode="lin" valueType="num">
                                      <p:cBhvr additive="base">
                                        <p:cTn id="63" dur="5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5" grpId="0" animBg="1"/>
      <p:bldP spid="6" grpId="0" animBg="1"/>
      <p:bldP spid="12" grpId="0"/>
      <p:bldP spid="13"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235" y="5181600"/>
            <a:ext cx="10172700" cy="1077218"/>
          </a:xfrm>
          <a:prstGeom prst="rect">
            <a:avLst/>
          </a:prstGeom>
          <a:solidFill>
            <a:schemeClr val="accent2">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bn-IN" sz="3200" dirty="0" smtClean="0">
                <a:latin typeface="NikoshBAN" pitchFamily="2" charset="0"/>
                <a:cs typeface="NikoshBAN" pitchFamily="2" charset="0"/>
              </a:rPr>
              <a:t>গোলীয় </a:t>
            </a:r>
            <a:r>
              <a:rPr lang="bn-IN" sz="3200" dirty="0">
                <a:latin typeface="NikoshBAN" pitchFamily="2" charset="0"/>
                <a:cs typeface="NikoshBAN" pitchFamily="2" charset="0"/>
              </a:rPr>
              <a:t>বা স্ফেরিক্যাল </a:t>
            </a:r>
            <a:r>
              <a:rPr lang="bn-IN" sz="3200" dirty="0" smtClean="0">
                <a:latin typeface="NikoshBAN" pitchFamily="2" charset="0"/>
                <a:cs typeface="NikoshBAN" pitchFamily="2" charset="0"/>
              </a:rPr>
              <a:t>তলের বক্রতার </a:t>
            </a:r>
            <a:r>
              <a:rPr lang="bn-IN" sz="3200" dirty="0">
                <a:latin typeface="NikoshBAN" pitchFamily="2" charset="0"/>
                <a:cs typeface="NikoshBAN" pitchFamily="2" charset="0"/>
              </a:rPr>
              <a:t>ব্যাসার্ধ নির্ণয় করা </a:t>
            </a:r>
            <a:r>
              <a:rPr lang="bn-IN" sz="3200" dirty="0" smtClean="0">
                <a:latin typeface="NikoshBAN" pitchFamily="2" charset="0"/>
                <a:cs typeface="NikoshBAN" pitchFamily="2" charset="0"/>
              </a:rPr>
              <a:t>যায় বলে এ যন্ত্রের নাম স্ফেরোমিটার।</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তা ছাড়া পাতলা </a:t>
            </a:r>
            <a:r>
              <a:rPr lang="bn-IN" sz="3200" dirty="0">
                <a:latin typeface="NikoshBAN" pitchFamily="2" charset="0"/>
                <a:cs typeface="NikoshBAN" pitchFamily="2" charset="0"/>
              </a:rPr>
              <a:t>পাতের </a:t>
            </a:r>
            <a:r>
              <a:rPr lang="bn-IN" sz="3200" dirty="0" smtClean="0">
                <a:latin typeface="NikoshBAN" pitchFamily="2" charset="0"/>
                <a:cs typeface="NikoshBAN" pitchFamily="2" charset="0"/>
              </a:rPr>
              <a:t>পুরুত্বও এই যন্ত্রের সাহায্যে নির্ণয় করা যায়। </a:t>
            </a:r>
            <a:endParaRPr lang="bn-IN" sz="3200" dirty="0">
              <a:latin typeface="NikoshBAN" pitchFamily="2" charset="0"/>
              <a:cs typeface="NikoshBAN" pitchFamily="2" charset="0"/>
            </a:endParaRPr>
          </a:p>
        </p:txBody>
      </p:sp>
      <p:sp>
        <p:nvSpPr>
          <p:cNvPr id="5" name="Rectangle 4"/>
          <p:cNvSpPr/>
          <p:nvPr/>
        </p:nvSpPr>
        <p:spPr>
          <a:xfrm>
            <a:off x="3886200" y="236597"/>
            <a:ext cx="2590800" cy="769441"/>
          </a:xfrm>
          <a:prstGeom prst="rect">
            <a:avLst/>
          </a:prstGeom>
          <a:solidFill>
            <a:srgbClr val="00FF00"/>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bn-IN" sz="4400" dirty="0">
                <a:latin typeface="NikoshBAN" pitchFamily="2" charset="0"/>
                <a:cs typeface="NikoshBAN" pitchFamily="2" charset="0"/>
              </a:rPr>
              <a:t>স্ফেরোমিটার </a:t>
            </a:r>
          </a:p>
        </p:txBody>
      </p:sp>
      <p:pic>
        <p:nvPicPr>
          <p:cNvPr id="24578" name="Picture 2" descr="Spherometer, Simple, Pack of 10, OPTEC : Amazon.in: Industrial &amp; Scientific"/>
          <p:cNvPicPr>
            <a:picLocks noChangeAspect="1" noChangeArrowheads="1"/>
          </p:cNvPicPr>
          <p:nvPr/>
        </p:nvPicPr>
        <p:blipFill rotWithShape="1">
          <a:blip r:embed="rId2">
            <a:extLst>
              <a:ext uri="{28A0092B-C50C-407E-A947-70E740481C1C}">
                <a14:useLocalDpi xmlns:a14="http://schemas.microsoft.com/office/drawing/2010/main" val="0"/>
              </a:ext>
            </a:extLst>
          </a:blip>
          <a:srcRect l="13169" t="1990" r="13992" b="5614"/>
          <a:stretch/>
        </p:blipFill>
        <p:spPr bwMode="auto">
          <a:xfrm>
            <a:off x="2857500" y="1295399"/>
            <a:ext cx="4495800" cy="3810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821284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1" presetClass="emph" presetSubtype="0" repeatCount="indefinite" fill="hold" grpId="1" nodeType="afterEffect">
                                  <p:stCondLst>
                                    <p:cond delay="0"/>
                                  </p:stCondLst>
                                  <p:childTnLst>
                                    <p:animClr clrSpc="hsl" dir="cw">
                                      <p:cBhvr override="childStyle">
                                        <p:cTn id="10" dur="500" fill="hold"/>
                                        <p:tgtEl>
                                          <p:spTgt spid="5"/>
                                        </p:tgtEl>
                                        <p:attrNameLst>
                                          <p:attrName>style.color</p:attrName>
                                        </p:attrNameLst>
                                      </p:cBhvr>
                                      <p:by>
                                        <p:hsl h="7200000" s="0" l="0"/>
                                      </p:by>
                                    </p:animClr>
                                    <p:animClr clrSpc="hsl" dir="cw">
                                      <p:cBhvr>
                                        <p:cTn id="11" dur="500" fill="hold"/>
                                        <p:tgtEl>
                                          <p:spTgt spid="5"/>
                                        </p:tgtEl>
                                        <p:attrNameLst>
                                          <p:attrName>fillcolor</p:attrName>
                                        </p:attrNameLst>
                                      </p:cBhvr>
                                      <p:by>
                                        <p:hsl h="7200000" s="0" l="0"/>
                                      </p:by>
                                    </p:animClr>
                                    <p:animClr clrSpc="hsl" dir="cw">
                                      <p:cBhvr>
                                        <p:cTn id="12" dur="500" fill="hold"/>
                                        <p:tgtEl>
                                          <p:spTgt spid="5"/>
                                        </p:tgtEl>
                                        <p:attrNameLst>
                                          <p:attrName>stroke.color</p:attrName>
                                        </p:attrNameLst>
                                      </p:cBhvr>
                                      <p:by>
                                        <p:hsl h="7200000" s="0" l="0"/>
                                      </p:by>
                                    </p:animClr>
                                    <p:set>
                                      <p:cBhvr>
                                        <p:cTn id="13" dur="500" fill="hold"/>
                                        <p:tgtEl>
                                          <p:spTgt spid="5"/>
                                        </p:tgtEl>
                                        <p:attrNameLst>
                                          <p:attrName>fill.type</p:attrName>
                                        </p:attrNameLst>
                                      </p:cBhvr>
                                      <p:to>
                                        <p:strVal val="solid"/>
                                      </p:to>
                                    </p:set>
                                  </p:childTnLst>
                                </p:cTn>
                              </p:par>
                            </p:childTnLst>
                          </p:cTn>
                        </p:par>
                        <p:par>
                          <p:cTn id="14" fill="hold">
                            <p:stCondLst>
                              <p:cond delay="2500"/>
                            </p:stCondLst>
                            <p:childTnLst>
                              <p:par>
                                <p:cTn id="15" presetID="6" presetClass="entr" presetSubtype="16" fill="hold" nodeType="afterEffect">
                                  <p:stCondLst>
                                    <p:cond delay="0"/>
                                  </p:stCondLst>
                                  <p:childTnLst>
                                    <p:set>
                                      <p:cBhvr>
                                        <p:cTn id="16" dur="1" fill="hold">
                                          <p:stCondLst>
                                            <p:cond delay="0"/>
                                          </p:stCondLst>
                                        </p:cTn>
                                        <p:tgtEl>
                                          <p:spTgt spid="24578"/>
                                        </p:tgtEl>
                                        <p:attrNameLst>
                                          <p:attrName>style.visibility</p:attrName>
                                        </p:attrNameLst>
                                      </p:cBhvr>
                                      <p:to>
                                        <p:strVal val="visible"/>
                                      </p:to>
                                    </p:set>
                                    <p:animEffect transition="in" filter="circle(in)">
                                      <p:cBhvr>
                                        <p:cTn id="17" dur="2000"/>
                                        <p:tgtEl>
                                          <p:spTgt spid="24578"/>
                                        </p:tgtEl>
                                      </p:cBhvr>
                                    </p:animEffect>
                                  </p:childTnLst>
                                </p:cTn>
                              </p:par>
                            </p:childTnLst>
                          </p:cTn>
                        </p:par>
                        <p:par>
                          <p:cTn id="18" fill="hold">
                            <p:stCondLst>
                              <p:cond delay="4500"/>
                            </p:stCondLst>
                            <p:childTnLst>
                              <p:par>
                                <p:cTn id="19" presetID="42"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5500"/>
                            </p:stCondLst>
                            <p:childTnLst>
                              <p:par>
                                <p:cTn id="25" presetID="2" presetClass="entr" presetSubtype="2" repeatCount="indefinite"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0" fill="hold"/>
                                        <p:tgtEl>
                                          <p:spTgt spid="6"/>
                                        </p:tgtEl>
                                        <p:attrNameLst>
                                          <p:attrName>ppt_x</p:attrName>
                                        </p:attrNameLst>
                                      </p:cBhvr>
                                      <p:tavLst>
                                        <p:tav tm="0">
                                          <p:val>
                                            <p:strVal val="1+#ppt_w/2"/>
                                          </p:val>
                                        </p:tav>
                                        <p:tav tm="100000">
                                          <p:val>
                                            <p:strVal val="#ppt_x"/>
                                          </p:val>
                                        </p:tav>
                                      </p:tavLst>
                                    </p:anim>
                                    <p:anim calcmode="lin" valueType="num">
                                      <p:cBhvr additive="base">
                                        <p:cTn id="28"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pherometer, Simple, Pack of 10, OPTEC : Amazon.in: Industrial &amp; Scientif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066800"/>
            <a:ext cx="6781800" cy="42022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00402" y="180601"/>
            <a:ext cx="3086098" cy="646331"/>
          </a:xfrm>
          <a:prstGeom prst="rect">
            <a:avLst/>
          </a:prstGeom>
          <a:solidFill>
            <a:srgbClr val="00FF00"/>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bn-IN"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স্ফেরোমিটারের গঠন </a:t>
            </a:r>
            <a:endParaRPr lang="bn-IN" sz="36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grpSp>
        <p:nvGrpSpPr>
          <p:cNvPr id="8" name="Group 7"/>
          <p:cNvGrpSpPr/>
          <p:nvPr/>
        </p:nvGrpSpPr>
        <p:grpSpPr>
          <a:xfrm>
            <a:off x="5867398" y="1200150"/>
            <a:ext cx="2209800" cy="457200"/>
            <a:chOff x="6286500" y="1524000"/>
            <a:chExt cx="2209800" cy="457200"/>
          </a:xfrm>
        </p:grpSpPr>
        <p:sp>
          <p:nvSpPr>
            <p:cNvPr id="10" name="Rectangle 9"/>
            <p:cNvSpPr/>
            <p:nvPr/>
          </p:nvSpPr>
          <p:spPr>
            <a:xfrm>
              <a:off x="6896100" y="1524000"/>
              <a:ext cx="16002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bn-IN" sz="2800" dirty="0" smtClean="0">
                  <a:solidFill>
                    <a:schemeClr val="tx1"/>
                  </a:solidFill>
                  <a:latin typeface="NikoshBAN" pitchFamily="2" charset="0"/>
                  <a:cs typeface="NikoshBAN" pitchFamily="2" charset="0"/>
                </a:rPr>
                <a:t>স্ক্রুর হাতল </a:t>
              </a:r>
              <a:endParaRPr lang="en-US" sz="2800" dirty="0">
                <a:solidFill>
                  <a:schemeClr val="tx1"/>
                </a:solidFill>
                <a:latin typeface="NikoshBAN" pitchFamily="2" charset="0"/>
                <a:cs typeface="NikoshBAN" pitchFamily="2" charset="0"/>
              </a:endParaRPr>
            </a:p>
          </p:txBody>
        </p:sp>
        <p:cxnSp>
          <p:nvCxnSpPr>
            <p:cNvPr id="11" name="Straight Arrow Connector 10"/>
            <p:cNvCxnSpPr/>
            <p:nvPr/>
          </p:nvCxnSpPr>
          <p:spPr>
            <a:xfrm flipH="1">
              <a:off x="6286500" y="1752600"/>
              <a:ext cx="609600" cy="0"/>
            </a:xfrm>
            <a:prstGeom prst="straightConnector1">
              <a:avLst/>
            </a:prstGeom>
            <a:ln w="57150">
              <a:solidFill>
                <a:schemeClr val="tx1"/>
              </a:solidFill>
              <a:tailEnd type="arrow"/>
            </a:ln>
          </p:spPr>
          <p:style>
            <a:lnRef idx="1">
              <a:schemeClr val="accent6"/>
            </a:lnRef>
            <a:fillRef idx="2">
              <a:schemeClr val="accent6"/>
            </a:fillRef>
            <a:effectRef idx="1">
              <a:schemeClr val="accent6"/>
            </a:effectRef>
            <a:fontRef idx="minor">
              <a:schemeClr val="dk1"/>
            </a:fontRef>
          </p:style>
        </p:cxnSp>
      </p:grpSp>
      <p:grpSp>
        <p:nvGrpSpPr>
          <p:cNvPr id="12" name="Group 11"/>
          <p:cNvGrpSpPr/>
          <p:nvPr/>
        </p:nvGrpSpPr>
        <p:grpSpPr>
          <a:xfrm>
            <a:off x="6972298" y="2019300"/>
            <a:ext cx="2286000" cy="457200"/>
            <a:chOff x="6972300" y="2514600"/>
            <a:chExt cx="2286000" cy="457200"/>
          </a:xfrm>
        </p:grpSpPr>
        <p:sp>
          <p:nvSpPr>
            <p:cNvPr id="13" name="Rectangle 12"/>
            <p:cNvSpPr/>
            <p:nvPr/>
          </p:nvSpPr>
          <p:spPr>
            <a:xfrm>
              <a:off x="7505700" y="2514600"/>
              <a:ext cx="17526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IN" sz="2800" dirty="0" smtClean="0">
                  <a:solidFill>
                    <a:schemeClr val="tx1"/>
                  </a:solidFill>
                  <a:latin typeface="NikoshBAN" pitchFamily="2" charset="0"/>
                  <a:cs typeface="NikoshBAN" pitchFamily="2" charset="0"/>
                </a:rPr>
                <a:t>ধাতব চাকতি</a:t>
              </a:r>
              <a:endParaRPr lang="en-US" sz="2800" dirty="0">
                <a:solidFill>
                  <a:schemeClr val="tx1"/>
                </a:solidFill>
                <a:latin typeface="NikoshBAN" pitchFamily="2" charset="0"/>
                <a:cs typeface="NikoshBAN" pitchFamily="2" charset="0"/>
              </a:endParaRPr>
            </a:p>
          </p:txBody>
        </p:sp>
        <p:cxnSp>
          <p:nvCxnSpPr>
            <p:cNvPr id="14" name="Straight Arrow Connector 13"/>
            <p:cNvCxnSpPr>
              <a:stCxn id="13" idx="1"/>
            </p:cNvCxnSpPr>
            <p:nvPr/>
          </p:nvCxnSpPr>
          <p:spPr>
            <a:xfrm flipH="1">
              <a:off x="6972300" y="2743200"/>
              <a:ext cx="533400" cy="0"/>
            </a:xfrm>
            <a:prstGeom prst="straightConnector1">
              <a:avLst/>
            </a:prstGeom>
            <a:ln w="57150">
              <a:solidFill>
                <a:schemeClr val="tx1"/>
              </a:solidFill>
              <a:tailEnd type="arrow"/>
            </a:ln>
          </p:spPr>
          <p:style>
            <a:lnRef idx="1">
              <a:schemeClr val="accent1"/>
            </a:lnRef>
            <a:fillRef idx="2">
              <a:schemeClr val="accent1"/>
            </a:fillRef>
            <a:effectRef idx="1">
              <a:schemeClr val="accent1"/>
            </a:effectRef>
            <a:fontRef idx="minor">
              <a:schemeClr val="dk1"/>
            </a:fontRef>
          </p:style>
        </p:cxnSp>
      </p:grpSp>
      <p:grpSp>
        <p:nvGrpSpPr>
          <p:cNvPr id="15" name="Group 14"/>
          <p:cNvGrpSpPr/>
          <p:nvPr/>
        </p:nvGrpSpPr>
        <p:grpSpPr>
          <a:xfrm>
            <a:off x="6784039" y="2654300"/>
            <a:ext cx="2245661" cy="457200"/>
            <a:chOff x="6714022" y="3657600"/>
            <a:chExt cx="1858478" cy="457200"/>
          </a:xfrm>
        </p:grpSpPr>
        <p:sp>
          <p:nvSpPr>
            <p:cNvPr id="16" name="Rectangle 15"/>
            <p:cNvSpPr/>
            <p:nvPr/>
          </p:nvSpPr>
          <p:spPr>
            <a:xfrm>
              <a:off x="7200900" y="3657600"/>
              <a:ext cx="13716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bn-IN" sz="2800" dirty="0" smtClean="0">
                  <a:solidFill>
                    <a:schemeClr val="tx1"/>
                  </a:solidFill>
                  <a:latin typeface="NikoshBAN" pitchFamily="2" charset="0"/>
                  <a:cs typeface="NikoshBAN" pitchFamily="2" charset="0"/>
                </a:rPr>
                <a:t>ফ্রেম</a:t>
              </a:r>
              <a:endParaRPr lang="en-US" sz="2800" dirty="0">
                <a:solidFill>
                  <a:schemeClr val="tx1"/>
                </a:solidFill>
                <a:latin typeface="NikoshBAN" pitchFamily="2" charset="0"/>
                <a:cs typeface="NikoshBAN" pitchFamily="2" charset="0"/>
              </a:endParaRPr>
            </a:p>
          </p:txBody>
        </p:sp>
        <p:cxnSp>
          <p:nvCxnSpPr>
            <p:cNvPr id="17" name="Straight Arrow Connector 16"/>
            <p:cNvCxnSpPr/>
            <p:nvPr/>
          </p:nvCxnSpPr>
          <p:spPr>
            <a:xfrm flipH="1" flipV="1">
              <a:off x="6714022" y="3746500"/>
              <a:ext cx="486878" cy="139700"/>
            </a:xfrm>
            <a:prstGeom prst="straightConnector1">
              <a:avLst/>
            </a:prstGeom>
            <a:ln w="57150">
              <a:solidFill>
                <a:schemeClr val="tx1"/>
              </a:solidFill>
              <a:tailEnd type="arrow"/>
            </a:ln>
          </p:spPr>
          <p:style>
            <a:lnRef idx="1">
              <a:schemeClr val="accent5"/>
            </a:lnRef>
            <a:fillRef idx="2">
              <a:schemeClr val="accent5"/>
            </a:fillRef>
            <a:effectRef idx="1">
              <a:schemeClr val="accent5"/>
            </a:effectRef>
            <a:fontRef idx="minor">
              <a:schemeClr val="dk1"/>
            </a:fontRef>
          </p:style>
        </p:cxnSp>
      </p:grpSp>
      <p:grpSp>
        <p:nvGrpSpPr>
          <p:cNvPr id="18" name="Group 17"/>
          <p:cNvGrpSpPr/>
          <p:nvPr/>
        </p:nvGrpSpPr>
        <p:grpSpPr>
          <a:xfrm>
            <a:off x="3641908" y="4171950"/>
            <a:ext cx="1600200" cy="1255807"/>
            <a:chOff x="1897154" y="5234641"/>
            <a:chExt cx="1600200" cy="1255807"/>
          </a:xfrm>
        </p:grpSpPr>
        <p:sp>
          <p:nvSpPr>
            <p:cNvPr id="19" name="Rectangle 18"/>
            <p:cNvSpPr/>
            <p:nvPr/>
          </p:nvSpPr>
          <p:spPr>
            <a:xfrm>
              <a:off x="1897154" y="6033248"/>
              <a:ext cx="13716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n-IN" sz="2800" dirty="0" smtClean="0">
                  <a:solidFill>
                    <a:schemeClr val="tx1"/>
                  </a:solidFill>
                  <a:latin typeface="NikoshBAN" pitchFamily="2" charset="0"/>
                  <a:cs typeface="NikoshBAN" pitchFamily="2" charset="0"/>
                </a:rPr>
                <a:t>স্ক্রু</a:t>
              </a:r>
              <a:endParaRPr lang="en-US" sz="2800" dirty="0">
                <a:solidFill>
                  <a:schemeClr val="tx1"/>
                </a:solidFill>
                <a:latin typeface="NikoshBAN" pitchFamily="2" charset="0"/>
                <a:cs typeface="NikoshBAN" pitchFamily="2" charset="0"/>
              </a:endParaRPr>
            </a:p>
          </p:txBody>
        </p:sp>
        <p:cxnSp>
          <p:nvCxnSpPr>
            <p:cNvPr id="20" name="Straight Arrow Connector 19"/>
            <p:cNvCxnSpPr>
              <a:stCxn id="19" idx="0"/>
            </p:cNvCxnSpPr>
            <p:nvPr/>
          </p:nvCxnSpPr>
          <p:spPr>
            <a:xfrm flipV="1">
              <a:off x="2582954" y="5234641"/>
              <a:ext cx="914400" cy="798607"/>
            </a:xfrm>
            <a:prstGeom prst="straightConnector1">
              <a:avLst/>
            </a:prstGeom>
            <a:ln w="57150">
              <a:solidFill>
                <a:schemeClr val="tx1"/>
              </a:solidFill>
              <a:tailEnd type="arrow"/>
            </a:ln>
          </p:spPr>
          <p:style>
            <a:lnRef idx="1">
              <a:schemeClr val="accent2"/>
            </a:lnRef>
            <a:fillRef idx="2">
              <a:schemeClr val="accent2"/>
            </a:fillRef>
            <a:effectRef idx="1">
              <a:schemeClr val="accent2"/>
            </a:effectRef>
            <a:fontRef idx="minor">
              <a:schemeClr val="dk1"/>
            </a:fontRef>
          </p:style>
        </p:cxnSp>
      </p:grpSp>
      <p:grpSp>
        <p:nvGrpSpPr>
          <p:cNvPr id="21" name="Group 20"/>
          <p:cNvGrpSpPr/>
          <p:nvPr/>
        </p:nvGrpSpPr>
        <p:grpSpPr>
          <a:xfrm>
            <a:off x="2098863" y="3927288"/>
            <a:ext cx="1905000" cy="381000"/>
            <a:chOff x="1562100" y="4862286"/>
            <a:chExt cx="1905000" cy="381000"/>
          </a:xfrm>
        </p:grpSpPr>
        <p:sp>
          <p:nvSpPr>
            <p:cNvPr id="22" name="Rectangle 21"/>
            <p:cNvSpPr/>
            <p:nvPr/>
          </p:nvSpPr>
          <p:spPr>
            <a:xfrm>
              <a:off x="1562100" y="4862286"/>
              <a:ext cx="1371600" cy="381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IN" sz="2800" dirty="0" smtClean="0">
                  <a:solidFill>
                    <a:schemeClr val="tx1"/>
                  </a:solidFill>
                  <a:latin typeface="NikoshBAN" pitchFamily="2" charset="0"/>
                  <a:cs typeface="NikoshBAN" pitchFamily="2" charset="0"/>
                </a:rPr>
                <a:t>পা</a:t>
              </a:r>
              <a:r>
                <a:rPr lang="en-US" sz="2800" dirty="0" smtClean="0">
                  <a:solidFill>
                    <a:schemeClr val="tx1"/>
                  </a:solidFill>
                  <a:latin typeface="NikoshBAN" pitchFamily="2" charset="0"/>
                  <a:cs typeface="NikoshBAN" pitchFamily="2" charset="0"/>
                </a:rPr>
                <a:t>, </a:t>
              </a:r>
              <a:r>
                <a:rPr lang="en-US" sz="2800" dirty="0">
                  <a:solidFill>
                    <a:schemeClr val="tx1"/>
                  </a:solidFill>
                  <a:latin typeface="NikoshBAN" pitchFamily="2" charset="0"/>
                  <a:cs typeface="NikoshBAN" pitchFamily="2" charset="0"/>
                </a:rPr>
                <a:t>A</a:t>
              </a:r>
            </a:p>
          </p:txBody>
        </p:sp>
        <p:cxnSp>
          <p:nvCxnSpPr>
            <p:cNvPr id="23" name="Straight Arrow Connector 22"/>
            <p:cNvCxnSpPr>
              <a:stCxn id="22" idx="3"/>
            </p:cNvCxnSpPr>
            <p:nvPr/>
          </p:nvCxnSpPr>
          <p:spPr>
            <a:xfrm>
              <a:off x="2933700" y="5052786"/>
              <a:ext cx="533400" cy="0"/>
            </a:xfrm>
            <a:prstGeom prst="straightConnector1">
              <a:avLst/>
            </a:prstGeom>
            <a:ln w="57150">
              <a:solidFill>
                <a:schemeClr val="tx1"/>
              </a:solidFill>
              <a:tailEnd type="arrow"/>
            </a:ln>
          </p:spPr>
          <p:style>
            <a:lnRef idx="1">
              <a:schemeClr val="dk1"/>
            </a:lnRef>
            <a:fillRef idx="2">
              <a:schemeClr val="dk1"/>
            </a:fillRef>
            <a:effectRef idx="1">
              <a:schemeClr val="dk1"/>
            </a:effectRef>
            <a:fontRef idx="minor">
              <a:schemeClr val="dk1"/>
            </a:fontRef>
          </p:style>
        </p:cxnSp>
      </p:grpSp>
      <p:grpSp>
        <p:nvGrpSpPr>
          <p:cNvPr id="24" name="Group 23"/>
          <p:cNvGrpSpPr/>
          <p:nvPr/>
        </p:nvGrpSpPr>
        <p:grpSpPr>
          <a:xfrm>
            <a:off x="952502" y="2362200"/>
            <a:ext cx="2247900" cy="533400"/>
            <a:chOff x="1028700" y="2362200"/>
            <a:chExt cx="2247900" cy="533400"/>
          </a:xfrm>
        </p:grpSpPr>
        <p:sp>
          <p:nvSpPr>
            <p:cNvPr id="25" name="Rectangle 24"/>
            <p:cNvSpPr/>
            <p:nvPr/>
          </p:nvSpPr>
          <p:spPr>
            <a:xfrm>
              <a:off x="1028700" y="2362200"/>
              <a:ext cx="1593850" cy="533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bn-IN" sz="2800" dirty="0" smtClean="0">
                  <a:solidFill>
                    <a:schemeClr val="tx1"/>
                  </a:solidFill>
                  <a:latin typeface="NikoshBAN" pitchFamily="2" charset="0"/>
                  <a:cs typeface="NikoshBAN" pitchFamily="2" charset="0"/>
                </a:rPr>
                <a:t>রৈখিক স্কেল</a:t>
              </a:r>
              <a:endParaRPr lang="en-US" sz="2800" dirty="0">
                <a:solidFill>
                  <a:schemeClr val="tx1"/>
                </a:solidFill>
                <a:latin typeface="NikoshBAN" pitchFamily="2" charset="0"/>
                <a:cs typeface="NikoshBAN" pitchFamily="2" charset="0"/>
              </a:endParaRPr>
            </a:p>
          </p:txBody>
        </p:sp>
        <p:cxnSp>
          <p:nvCxnSpPr>
            <p:cNvPr id="26" name="Straight Arrow Connector 25"/>
            <p:cNvCxnSpPr/>
            <p:nvPr/>
          </p:nvCxnSpPr>
          <p:spPr>
            <a:xfrm>
              <a:off x="2559050" y="2590800"/>
              <a:ext cx="717550" cy="0"/>
            </a:xfrm>
            <a:prstGeom prst="straightConnector1">
              <a:avLst/>
            </a:prstGeom>
            <a:ln w="57150">
              <a:solidFill>
                <a:schemeClr val="tx1"/>
              </a:solidFill>
              <a:tailEnd type="arrow"/>
            </a:ln>
          </p:spPr>
          <p:style>
            <a:lnRef idx="1">
              <a:schemeClr val="accent4"/>
            </a:lnRef>
            <a:fillRef idx="2">
              <a:schemeClr val="accent4"/>
            </a:fillRef>
            <a:effectRef idx="1">
              <a:schemeClr val="accent4"/>
            </a:effectRef>
            <a:fontRef idx="minor">
              <a:schemeClr val="dk1"/>
            </a:fontRef>
          </p:style>
        </p:cxnSp>
      </p:grpSp>
      <p:sp>
        <p:nvSpPr>
          <p:cNvPr id="27" name="Rectangle 26"/>
          <p:cNvSpPr/>
          <p:nvPr/>
        </p:nvSpPr>
        <p:spPr>
          <a:xfrm>
            <a:off x="272863" y="5705288"/>
            <a:ext cx="9665074" cy="914400"/>
          </a:xfrm>
          <a:prstGeom prst="rect">
            <a:avLst/>
          </a:prstGeom>
          <a:solidFill>
            <a:schemeClr val="accent2">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r>
              <a:rPr lang="bn-IN" sz="3200" dirty="0" smtClean="0">
                <a:solidFill>
                  <a:schemeClr val="tx1"/>
                </a:solidFill>
                <a:latin typeface="NikoshBAN" pitchFamily="2" charset="0"/>
                <a:cs typeface="NikoshBAN" pitchFamily="2" charset="0"/>
              </a:rPr>
              <a:t>তিন পা যুক্ত একটি ফ্রেমের মাঝে ধাতব চাকতিযুক্ত একটি স্ক্রু বসানো থাকে।</a:t>
            </a:r>
          </a:p>
          <a:p>
            <a:r>
              <a:rPr lang="bn-IN" sz="3200" dirty="0" smtClean="0">
                <a:solidFill>
                  <a:schemeClr val="tx1"/>
                </a:solidFill>
                <a:latin typeface="NikoshBAN" pitchFamily="2" charset="0"/>
                <a:cs typeface="NikoshBAN" pitchFamily="2" charset="0"/>
              </a:rPr>
              <a:t>একটি পায়ে </a:t>
            </a:r>
            <a:r>
              <a:rPr lang="en-US" sz="3200" dirty="0" err="1" smtClean="0">
                <a:solidFill>
                  <a:schemeClr val="tx1"/>
                </a:solidFill>
                <a:latin typeface="NikoshBAN" pitchFamily="2" charset="0"/>
                <a:cs typeface="NikoshBAN" pitchFamily="2" charset="0"/>
              </a:rPr>
              <a:t>এক</a:t>
            </a:r>
            <a:r>
              <a:rPr lang="bn-IN" sz="3200" dirty="0" smtClean="0">
                <a:solidFill>
                  <a:schemeClr val="tx1"/>
                </a:solidFill>
                <a:latin typeface="NikoshBAN" pitchFamily="2" charset="0"/>
                <a:cs typeface="NikoshBAN" pitchFamily="2" charset="0"/>
              </a:rPr>
              <a:t>টি রৈখিক স্কেল যুক্ত থাকে।</a:t>
            </a:r>
            <a:endParaRPr lang="en-US" sz="3200" dirty="0">
              <a:solidFill>
                <a:schemeClr val="tx1"/>
              </a:solidFill>
              <a:latin typeface="NikoshBAN" pitchFamily="2" charset="0"/>
              <a:cs typeface="NikoshBAN" pitchFamily="2" charset="0"/>
            </a:endParaRPr>
          </a:p>
        </p:txBody>
      </p:sp>
      <p:grpSp>
        <p:nvGrpSpPr>
          <p:cNvPr id="28" name="Group 27"/>
          <p:cNvGrpSpPr/>
          <p:nvPr/>
        </p:nvGrpSpPr>
        <p:grpSpPr>
          <a:xfrm>
            <a:off x="6057900" y="4489075"/>
            <a:ext cx="1974473" cy="457200"/>
            <a:chOff x="3238500" y="4322161"/>
            <a:chExt cx="1974473" cy="457200"/>
          </a:xfrm>
        </p:grpSpPr>
        <p:sp>
          <p:nvSpPr>
            <p:cNvPr id="29" name="Rectangle 28"/>
            <p:cNvSpPr/>
            <p:nvPr/>
          </p:nvSpPr>
          <p:spPr>
            <a:xfrm>
              <a:off x="3841373" y="4322161"/>
              <a:ext cx="1371600" cy="457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IN" sz="2800" dirty="0" smtClean="0">
                  <a:solidFill>
                    <a:schemeClr val="tx1"/>
                  </a:solidFill>
                  <a:latin typeface="NikoshBAN" pitchFamily="2" charset="0"/>
                  <a:cs typeface="NikoshBAN" pitchFamily="2" charset="0"/>
                </a:rPr>
                <a:t>পা</a:t>
              </a:r>
              <a:r>
                <a:rPr lang="en-US" sz="2800" dirty="0" smtClean="0">
                  <a:solidFill>
                    <a:schemeClr val="tx1"/>
                  </a:solidFill>
                  <a:latin typeface="NikoshBAN" pitchFamily="2" charset="0"/>
                  <a:cs typeface="NikoshBAN" pitchFamily="2" charset="0"/>
                </a:rPr>
                <a:t>, B</a:t>
              </a:r>
              <a:endParaRPr lang="en-US" sz="2800" dirty="0">
                <a:solidFill>
                  <a:schemeClr val="tx1"/>
                </a:solidFill>
                <a:latin typeface="NikoshBAN" pitchFamily="2" charset="0"/>
                <a:cs typeface="NikoshBAN" pitchFamily="2" charset="0"/>
              </a:endParaRPr>
            </a:p>
          </p:txBody>
        </p:sp>
        <p:cxnSp>
          <p:nvCxnSpPr>
            <p:cNvPr id="30" name="Straight Arrow Connector 29"/>
            <p:cNvCxnSpPr/>
            <p:nvPr/>
          </p:nvCxnSpPr>
          <p:spPr>
            <a:xfrm flipH="1" flipV="1">
              <a:off x="3238500" y="4404339"/>
              <a:ext cx="602873" cy="146422"/>
            </a:xfrm>
            <a:prstGeom prst="straightConnector1">
              <a:avLst/>
            </a:prstGeom>
            <a:ln w="57150">
              <a:solidFill>
                <a:schemeClr val="tx1"/>
              </a:solidFill>
              <a:tailEnd type="arrow"/>
            </a:ln>
          </p:spPr>
          <p:style>
            <a:lnRef idx="1">
              <a:schemeClr val="dk1"/>
            </a:lnRef>
            <a:fillRef idx="2">
              <a:schemeClr val="dk1"/>
            </a:fillRef>
            <a:effectRef idx="1">
              <a:schemeClr val="dk1"/>
            </a:effectRef>
            <a:fontRef idx="minor">
              <a:schemeClr val="dk1"/>
            </a:fontRef>
          </p:style>
        </p:cxnSp>
      </p:grpSp>
      <p:grpSp>
        <p:nvGrpSpPr>
          <p:cNvPr id="31" name="Group 30"/>
          <p:cNvGrpSpPr/>
          <p:nvPr/>
        </p:nvGrpSpPr>
        <p:grpSpPr>
          <a:xfrm>
            <a:off x="6286500" y="3252694"/>
            <a:ext cx="1869139" cy="457200"/>
            <a:chOff x="-114300" y="3542980"/>
            <a:chExt cx="1869139" cy="457200"/>
          </a:xfrm>
        </p:grpSpPr>
        <p:sp>
          <p:nvSpPr>
            <p:cNvPr id="32" name="Rectangle 31"/>
            <p:cNvSpPr/>
            <p:nvPr/>
          </p:nvSpPr>
          <p:spPr>
            <a:xfrm>
              <a:off x="383239" y="3542980"/>
              <a:ext cx="1371600" cy="457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IN" sz="2800" dirty="0" smtClean="0">
                  <a:solidFill>
                    <a:schemeClr val="tx1"/>
                  </a:solidFill>
                  <a:latin typeface="NikoshBAN" pitchFamily="2" charset="0"/>
                  <a:cs typeface="NikoshBAN" pitchFamily="2" charset="0"/>
                </a:rPr>
                <a:t>পা</a:t>
              </a:r>
              <a:r>
                <a:rPr lang="en-US" sz="2800" dirty="0" smtClean="0">
                  <a:solidFill>
                    <a:schemeClr val="tx1"/>
                  </a:solidFill>
                  <a:latin typeface="NikoshBAN" pitchFamily="2" charset="0"/>
                  <a:cs typeface="NikoshBAN" pitchFamily="2" charset="0"/>
                </a:rPr>
                <a:t>, C</a:t>
              </a:r>
              <a:endParaRPr lang="en-US" sz="2800" dirty="0">
                <a:solidFill>
                  <a:schemeClr val="tx1"/>
                </a:solidFill>
                <a:latin typeface="NikoshBAN" pitchFamily="2" charset="0"/>
                <a:cs typeface="NikoshBAN" pitchFamily="2" charset="0"/>
              </a:endParaRPr>
            </a:p>
          </p:txBody>
        </p:sp>
        <p:cxnSp>
          <p:nvCxnSpPr>
            <p:cNvPr id="33" name="Straight Arrow Connector 32"/>
            <p:cNvCxnSpPr>
              <a:stCxn id="32" idx="1"/>
            </p:cNvCxnSpPr>
            <p:nvPr/>
          </p:nvCxnSpPr>
          <p:spPr>
            <a:xfrm flipH="1" flipV="1">
              <a:off x="-114300" y="3643086"/>
              <a:ext cx="497539" cy="128494"/>
            </a:xfrm>
            <a:prstGeom prst="straightConnector1">
              <a:avLst/>
            </a:prstGeom>
            <a:ln w="57150">
              <a:solidFill>
                <a:schemeClr val="tx1"/>
              </a:solidFill>
              <a:tailEnd type="arrow"/>
            </a:ln>
          </p:spPr>
          <p:style>
            <a:lnRef idx="1">
              <a:schemeClr val="dk1"/>
            </a:lnRef>
            <a:fillRef idx="2">
              <a:schemeClr val="dk1"/>
            </a:fillRef>
            <a:effectRef idx="1">
              <a:schemeClr val="dk1"/>
            </a:effectRef>
            <a:fontRef idx="minor">
              <a:schemeClr val="dk1"/>
            </a:fontRef>
          </p:style>
        </p:cxnSp>
      </p:grpSp>
      <p:sp>
        <p:nvSpPr>
          <p:cNvPr id="34" name="TextBox 33"/>
          <p:cNvSpPr txBox="1"/>
          <p:nvPr/>
        </p:nvSpPr>
        <p:spPr>
          <a:xfrm>
            <a:off x="-10248899" y="6175718"/>
            <a:ext cx="10262968" cy="584775"/>
          </a:xfrm>
          <a:prstGeom prst="rect">
            <a:avLst/>
          </a:prstGeom>
          <a:noFill/>
        </p:spPr>
        <p:txBody>
          <a:bodyPr wrap="square" rtlCol="0">
            <a:spAutoFit/>
          </a:bodyPr>
          <a:lstStyle/>
          <a:p>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3200" b="1" dirty="0" err="1" smtClean="0">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3200" b="1" dirty="0" smtClean="0">
                <a:ln w="22225">
                  <a:solidFill>
                    <a:srgbClr val="FF0000"/>
                  </a:solidFill>
                  <a:prstDash val="solid"/>
                </a:ln>
                <a:solidFill>
                  <a:srgbClr val="002060"/>
                </a:solidFill>
                <a:latin typeface="NikoshBAN" panose="02000000000000000000" pitchFamily="2" charset="0"/>
                <a:cs typeface="NikoshBAN" panose="02000000000000000000" pitchFamily="2" charset="0"/>
              </a:rPr>
              <a:t>।    </a:t>
            </a:r>
            <a:endParaRPr lang="en-US" sz="3200" b="1" dirty="0">
              <a:ln w="22225">
                <a:solidFill>
                  <a:srgbClr val="FF0000"/>
                </a:solidFill>
                <a:prstDash val="solid"/>
              </a:ln>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785047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mph" presetSubtype="0" repeatCount="indefinite" fill="hold" grpId="1" nodeType="afterEffect">
                                  <p:stCondLst>
                                    <p:cond delay="0"/>
                                  </p:stCondLst>
                                  <p:childTnLst>
                                    <p:animClr clrSpc="hsl" dir="cw">
                                      <p:cBhvr override="childStyle">
                                        <p:cTn id="11" dur="500" fill="hold"/>
                                        <p:tgtEl>
                                          <p:spTgt spid="7"/>
                                        </p:tgtEl>
                                        <p:attrNameLst>
                                          <p:attrName>style.color</p:attrName>
                                        </p:attrNameLst>
                                      </p:cBhvr>
                                      <p:by>
                                        <p:hsl h="7200000" s="0" l="0"/>
                                      </p:by>
                                    </p:animClr>
                                    <p:animClr clrSpc="hsl" dir="cw">
                                      <p:cBhvr>
                                        <p:cTn id="12" dur="500" fill="hold"/>
                                        <p:tgtEl>
                                          <p:spTgt spid="7"/>
                                        </p:tgtEl>
                                        <p:attrNameLst>
                                          <p:attrName>fillcolor</p:attrName>
                                        </p:attrNameLst>
                                      </p:cBhvr>
                                      <p:by>
                                        <p:hsl h="7200000" s="0" l="0"/>
                                      </p:by>
                                    </p:animClr>
                                    <p:animClr clrSpc="hsl" dir="cw">
                                      <p:cBhvr>
                                        <p:cTn id="13" dur="500" fill="hold"/>
                                        <p:tgtEl>
                                          <p:spTgt spid="7"/>
                                        </p:tgtEl>
                                        <p:attrNameLst>
                                          <p:attrName>stroke.color</p:attrName>
                                        </p:attrNameLst>
                                      </p:cBhvr>
                                      <p:by>
                                        <p:hsl h="7200000" s="0" l="0"/>
                                      </p:by>
                                    </p:animClr>
                                    <p:set>
                                      <p:cBhvr>
                                        <p:cTn id="14" dur="500" fill="hold"/>
                                        <p:tgtEl>
                                          <p:spTgt spid="7"/>
                                        </p:tgtEl>
                                        <p:attrNameLst>
                                          <p:attrName>fill.type</p:attrName>
                                        </p:attrNameLst>
                                      </p:cBhvr>
                                      <p:to>
                                        <p:strVal val="solid"/>
                                      </p:to>
                                    </p:se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24578"/>
                                        </p:tgtEl>
                                        <p:attrNameLst>
                                          <p:attrName>style.visibility</p:attrName>
                                        </p:attrNameLst>
                                      </p:cBhvr>
                                      <p:to>
                                        <p:strVal val="visible"/>
                                      </p:to>
                                    </p:set>
                                    <p:animEffect transition="in" filter="circle(in)">
                                      <p:cBhvr>
                                        <p:cTn id="18" dur="2000"/>
                                        <p:tgtEl>
                                          <p:spTgt spid="2457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0-#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0-#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6"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1+#ppt_w/2"/>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1+#ppt_w/2"/>
                                          </p:val>
                                        </p:tav>
                                        <p:tav tm="100000">
                                          <p:val>
                                            <p:strVal val="#ppt_x"/>
                                          </p:val>
                                        </p:tav>
                                      </p:tavLst>
                                    </p:anim>
                                    <p:anim calcmode="lin" valueType="num">
                                      <p:cBhvr additive="base">
                                        <p:cTn id="6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000"/>
                                        <p:tgtEl>
                                          <p:spTgt spid="27"/>
                                        </p:tgtEl>
                                      </p:cBhvr>
                                    </p:animEffect>
                                    <p:anim calcmode="lin" valueType="num">
                                      <p:cBhvr>
                                        <p:cTn id="72" dur="1000" fill="hold"/>
                                        <p:tgtEl>
                                          <p:spTgt spid="27"/>
                                        </p:tgtEl>
                                        <p:attrNameLst>
                                          <p:attrName>ppt_x</p:attrName>
                                        </p:attrNameLst>
                                      </p:cBhvr>
                                      <p:tavLst>
                                        <p:tav tm="0">
                                          <p:val>
                                            <p:strVal val="#ppt_x"/>
                                          </p:val>
                                        </p:tav>
                                        <p:tav tm="100000">
                                          <p:val>
                                            <p:strVal val="#ppt_x"/>
                                          </p:val>
                                        </p:tav>
                                      </p:tavLst>
                                    </p:anim>
                                    <p:anim calcmode="lin" valueType="num">
                                      <p:cBhvr>
                                        <p:cTn id="73" dur="1000" fill="hold"/>
                                        <p:tgtEl>
                                          <p:spTgt spid="27"/>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2" presetClass="entr" presetSubtype="2" repeatCount="indefinite" fill="hold" grpId="0" nodeType="after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0" fill="hold"/>
                                        <p:tgtEl>
                                          <p:spTgt spid="34"/>
                                        </p:tgtEl>
                                        <p:attrNameLst>
                                          <p:attrName>ppt_x</p:attrName>
                                        </p:attrNameLst>
                                      </p:cBhvr>
                                      <p:tavLst>
                                        <p:tav tm="0">
                                          <p:val>
                                            <p:strVal val="1+#ppt_w/2"/>
                                          </p:val>
                                        </p:tav>
                                        <p:tav tm="100000">
                                          <p:val>
                                            <p:strVal val="#ppt_x"/>
                                          </p:val>
                                        </p:tav>
                                      </p:tavLst>
                                    </p:anim>
                                    <p:anim calcmode="lin" valueType="num">
                                      <p:cBhvr additive="base">
                                        <p:cTn id="78" dur="5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7" grpId="0" animBg="1"/>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2|4.4"/>
</p:tagLst>
</file>

<file path=ppt/tags/tag2.xml><?xml version="1.0" encoding="utf-8"?>
<p:tagLst xmlns:a="http://schemas.openxmlformats.org/drawingml/2006/main" xmlns:r="http://schemas.openxmlformats.org/officeDocument/2006/relationships" xmlns:p="http://schemas.openxmlformats.org/presentationml/2006/main">
  <p:tag name="TIMING" val="|0|7.2|4.2|4.8|5.4"/>
</p:tagLst>
</file>

<file path=ppt/tags/tag3.xml><?xml version="1.0" encoding="utf-8"?>
<p:tagLst xmlns:a="http://schemas.openxmlformats.org/drawingml/2006/main" xmlns:r="http://schemas.openxmlformats.org/officeDocument/2006/relationships" xmlns:p="http://schemas.openxmlformats.org/presentationml/2006/main">
  <p:tag name="TIMING" val="|0|7.2|4.2|4.8|5.4"/>
</p:tagLst>
</file>

<file path=ppt/tags/tag4.xml><?xml version="1.0" encoding="utf-8"?>
<p:tagLst xmlns:a="http://schemas.openxmlformats.org/drawingml/2006/main" xmlns:r="http://schemas.openxmlformats.org/officeDocument/2006/relationships" xmlns:p="http://schemas.openxmlformats.org/presentationml/2006/main">
  <p:tag name="TIMING" val="|0|7.2|4.2|4.8|5.4"/>
</p:tagLst>
</file>

<file path=ppt/tags/tag5.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3237</TotalTime>
  <Words>1397</Words>
  <Application>Microsoft Office PowerPoint</Application>
  <PresentationFormat>35mm Slides</PresentationFormat>
  <Paragraphs>215</Paragraphs>
  <Slides>31</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Vrinda</vt:lpstr>
      <vt:lpstr>Cambria Math</vt:lpstr>
      <vt:lpstr>Wingdings</vt:lpstr>
      <vt:lpstr>Verdana</vt:lpstr>
      <vt:lpstr>Calibri</vt:lpstr>
      <vt:lpstr>Times New Roman</vt:lpstr>
      <vt:lpstr>NikoshBAN</vt:lpstr>
      <vt:lpstr>Garamond</vt:lpstr>
      <vt:lpstr>Book Antiqua</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Mostafizur</dc:creator>
  <cp:lastModifiedBy>user</cp:lastModifiedBy>
  <cp:revision>568</cp:revision>
  <dcterms:created xsi:type="dcterms:W3CDTF">2006-08-16T00:00:00Z</dcterms:created>
  <dcterms:modified xsi:type="dcterms:W3CDTF">2024-12-03T16:03:45Z</dcterms:modified>
</cp:coreProperties>
</file>